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5" r:id="rId3"/>
    <p:sldId id="313" r:id="rId4"/>
    <p:sldId id="314" r:id="rId5"/>
    <p:sldId id="283" r:id="rId6"/>
    <p:sldId id="332" r:id="rId7"/>
    <p:sldId id="327" r:id="rId8"/>
    <p:sldId id="328" r:id="rId9"/>
    <p:sldId id="331" r:id="rId10"/>
    <p:sldId id="330" r:id="rId11"/>
    <p:sldId id="329" r:id="rId12"/>
    <p:sldId id="284" r:id="rId13"/>
    <p:sldId id="317" r:id="rId14"/>
    <p:sldId id="319" r:id="rId15"/>
    <p:sldId id="354" r:id="rId16"/>
    <p:sldId id="359" r:id="rId17"/>
    <p:sldId id="358" r:id="rId18"/>
    <p:sldId id="357" r:id="rId19"/>
    <p:sldId id="356" r:id="rId20"/>
    <p:sldId id="355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33" r:id="rId30"/>
    <p:sldId id="337" r:id="rId31"/>
    <p:sldId id="334" r:id="rId32"/>
    <p:sldId id="320" r:id="rId33"/>
    <p:sldId id="336" r:id="rId34"/>
    <p:sldId id="338" r:id="rId35"/>
    <p:sldId id="339" r:id="rId36"/>
    <p:sldId id="341" r:id="rId37"/>
    <p:sldId id="342" r:id="rId38"/>
    <p:sldId id="345" r:id="rId39"/>
    <p:sldId id="344" r:id="rId40"/>
    <p:sldId id="348" r:id="rId41"/>
    <p:sldId id="343" r:id="rId42"/>
    <p:sldId id="346" r:id="rId43"/>
    <p:sldId id="347" r:id="rId44"/>
    <p:sldId id="350" r:id="rId45"/>
    <p:sldId id="349" r:id="rId46"/>
    <p:sldId id="352" r:id="rId47"/>
    <p:sldId id="351" r:id="rId48"/>
    <p:sldId id="353" r:id="rId49"/>
    <p:sldId id="258" r:id="rId5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3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60" autoAdjust="0"/>
  </p:normalViewPr>
  <p:slideViewPr>
    <p:cSldViewPr>
      <p:cViewPr>
        <p:scale>
          <a:sx n="75" d="100"/>
          <a:sy n="75" d="100"/>
        </p:scale>
        <p:origin x="-702" y="-822"/>
      </p:cViewPr>
      <p:guideLst>
        <p:guide orient="horz" pos="2160"/>
        <p:guide pos="201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9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96ADBE-1B0C-42F2-827F-D1E938F5EB58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235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080945-0B30-4810-BD6B-EC308288C9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12165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3E5B-3A15-421A-97DD-5F83B2DBBBEB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9F7F-C846-4524-A733-2E8720BB20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9A8E-F2C5-4C5D-9D46-F54152C8C096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D6C7-3D63-455A-A86F-9D53D09B53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B719-F1AD-4392-97A6-C1757143BDA7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DAED-2509-499A-91D2-269DB83C0C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5845-6866-4D93-9554-08EBBFDC3B24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7E0A-3745-4D26-AF5F-C125CC75ED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B2B8-20BD-44FA-8520-2BCF9B3CA9C5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C559-E13D-4368-ABCB-B01D0081FC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896B-CC5D-4DDB-92A7-DEE4530EA7B7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7BCB-388C-42FA-AC41-EA5B4D35E2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4E2D-26DB-40FC-A2C6-0217F8A015F5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B16C-8EBD-4697-ABEC-2FCD7F2CA3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8D9E-3BB7-4012-9957-234256DEEE2A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8372-56B1-4D93-8E93-383ABDF78B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1C63-78DD-46C9-973D-A73624343D80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AFE9-D40C-440D-8492-2E7D7F9415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52ED-C9AC-476A-AD7E-64F1A2145953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33B8-D787-43CE-8D78-B5FAC71F44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0C73-7825-42DD-99F7-896AAEC153B1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5D12-3E1F-4BC3-9F27-68F182395B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146880-A371-49B0-82FB-A5BEBD14B726}" type="datetimeFigureOut">
              <a:rPr lang="hu-HU"/>
              <a:pPr>
                <a:defRPr/>
              </a:pPr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CBBE18-040A-45E5-9E6B-A7E5337644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h.gov.hu/portal/MVHPortal/default/mainmenu/ugyfelnyilvantarta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gyfelkapu.magyarorszag.hu/regisztraci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h.gov.hu/portal/MVHPortal/default/mainmenu/kerdesek/kerdes_feltev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h.gov.hu/portal/MVHPortal/default/mainmenu/ekerele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348038" y="5373688"/>
            <a:ext cx="5572125" cy="1150937"/>
          </a:xfrm>
        </p:spPr>
        <p:txBody>
          <a:bodyPr/>
          <a:lstStyle/>
          <a:p>
            <a:pPr eaLnBrk="1" hangingPunct="1"/>
            <a:r>
              <a:rPr lang="hu-HU" altLang="hu-HU" sz="2000" b="1" smtClean="0">
                <a:solidFill>
                  <a:srgbClr val="A51313"/>
                </a:solidFill>
                <a:latin typeface="Garamond" pitchFamily="18" charset="0"/>
              </a:rPr>
              <a:t>Pannónia Kincse LEADER Egyesület </a:t>
            </a:r>
            <a:br>
              <a:rPr lang="hu-HU" altLang="hu-HU" sz="2000" b="1" smtClean="0">
                <a:solidFill>
                  <a:srgbClr val="A51313"/>
                </a:solidFill>
                <a:latin typeface="Garamond" pitchFamily="18" charset="0"/>
              </a:rPr>
            </a:br>
            <a:endParaRPr lang="hu-HU" altLang="hu-HU" sz="2000" b="1" smtClean="0">
              <a:solidFill>
                <a:srgbClr val="A51313"/>
              </a:solidFill>
              <a:latin typeface="Garamond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411413" y="1773238"/>
            <a:ext cx="6553200" cy="2592387"/>
          </a:xfrm>
        </p:spPr>
        <p:txBody>
          <a:bodyPr/>
          <a:lstStyle/>
          <a:p>
            <a:pPr eaLnBrk="1" hangingPunct="1"/>
            <a:endParaRPr lang="hu-HU" sz="28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hu-HU" sz="2800" b="1" dirty="0" smtClean="0">
                <a:solidFill>
                  <a:srgbClr val="C00000"/>
                </a:solidFill>
              </a:rPr>
              <a:t> SEGÉDLET </a:t>
            </a:r>
          </a:p>
          <a:p>
            <a:pPr eaLnBrk="1" hangingPunct="1"/>
            <a:r>
              <a:rPr lang="hu-HU" sz="2800" b="1" dirty="0" smtClean="0">
                <a:solidFill>
                  <a:srgbClr val="C00000"/>
                </a:solidFill>
              </a:rPr>
              <a:t>ELEKTRONIKUS FELÜLET HASZNÁLATÁHOZ </a:t>
            </a:r>
          </a:p>
          <a:p>
            <a:pPr eaLnBrk="1" hangingPunct="1"/>
            <a:r>
              <a:rPr lang="hu-HU" sz="2800" b="1" dirty="0" smtClean="0">
                <a:solidFill>
                  <a:srgbClr val="C00000"/>
                </a:solidFill>
              </a:rPr>
              <a:t>Kifizetési kérelem </a:t>
            </a:r>
            <a:endParaRPr lang="hu-HU" altLang="hu-HU" sz="3000" b="1" dirty="0" smtClean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889125" y="4075113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85837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bg1"/>
                </a:solidFill>
              </a:rPr>
              <a:t>A felület használatával kapcsolatos fontos információk</a:t>
            </a:r>
            <a:r>
              <a:rPr lang="hu-HU" sz="3200" smtClean="0">
                <a:solidFill>
                  <a:schemeClr val="bg1"/>
                </a:solidFill>
              </a:rPr>
              <a:t> </a:t>
            </a:r>
            <a:r>
              <a:rPr lang="hu-HU" sz="3200" smtClean="0"/>
              <a:t/>
            </a:r>
            <a:br>
              <a:rPr lang="hu-HU" sz="3200" smtClean="0"/>
            </a:br>
            <a:endParaRPr lang="hu-HU" altLang="hu-HU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19675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6</a:t>
            </a:r>
            <a:r>
              <a:rPr lang="hu-HU" dirty="0"/>
              <a:t>. Amennyiben a gépére tűzfal van telepítve, elképzelhető hogy engedélyt kér a </a:t>
            </a:r>
            <a:r>
              <a:rPr lang="hu-HU" dirty="0" err="1"/>
              <a:t>Firefox.exe</a:t>
            </a:r>
            <a:r>
              <a:rPr lang="hu-HU" dirty="0"/>
              <a:t> részére. Nyugodtan engedélyezze, hiszen ez biztonságos alkalmazás.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3647851" cy="444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85837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bg1"/>
                </a:solidFill>
              </a:rPr>
              <a:t>A felület használatával kapcsolatos fontos információk</a:t>
            </a:r>
            <a:r>
              <a:rPr lang="hu-HU" sz="3200" smtClean="0">
                <a:solidFill>
                  <a:schemeClr val="bg1"/>
                </a:solidFill>
              </a:rPr>
              <a:t> </a:t>
            </a:r>
            <a:r>
              <a:rPr lang="hu-HU" sz="3200" smtClean="0"/>
              <a:t/>
            </a:r>
            <a:br>
              <a:rPr lang="hu-HU" sz="3200" smtClean="0"/>
            </a:br>
            <a:endParaRPr lang="hu-HU" altLang="hu-HU" sz="3200" b="1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8272154" cy="382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179512" y="112474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7. </a:t>
            </a:r>
            <a:r>
              <a:rPr lang="hu-HU" dirty="0"/>
              <a:t>Végül a MVH weboldala jelenik meg, ahol megindíthatja az elektronikus ügyintézést.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smtClean="0">
                <a:solidFill>
                  <a:schemeClr val="bg1"/>
                </a:solidFill>
                <a:latin typeface="Arial" charset="0"/>
              </a:rPr>
              <a:t>BELÉPÉS A FELÜLETRE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5364" name="Téglalap 5"/>
          <p:cNvSpPr>
            <a:spLocks noChangeArrowheads="1"/>
          </p:cNvSpPr>
          <p:nvPr/>
        </p:nvSpPr>
        <p:spPr bwMode="auto">
          <a:xfrm>
            <a:off x="250825" y="1052736"/>
            <a:ext cx="8893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1, Kérelem </a:t>
            </a:r>
            <a:r>
              <a:rPr lang="hu-HU" dirty="0">
                <a:solidFill>
                  <a:srgbClr val="FF0000"/>
                </a:solidFill>
              </a:rPr>
              <a:t>benyújtásához látogasson el a </a:t>
            </a:r>
            <a:r>
              <a:rPr lang="hu-HU" b="1" dirty="0" err="1">
                <a:solidFill>
                  <a:srgbClr val="FF0000"/>
                </a:solidFill>
              </a:rPr>
              <a:t>www</a:t>
            </a:r>
            <a:r>
              <a:rPr lang="hu-HU" b="1" dirty="0">
                <a:solidFill>
                  <a:srgbClr val="FF0000"/>
                </a:solidFill>
              </a:rPr>
              <a:t>. </a:t>
            </a:r>
            <a:r>
              <a:rPr lang="hu-HU" b="1" dirty="0" err="1">
                <a:solidFill>
                  <a:srgbClr val="FF0000"/>
                </a:solidFill>
              </a:rPr>
              <a:t>mvh.gov.hu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weboldalra, és kattintson az „</a:t>
            </a:r>
            <a:r>
              <a:rPr lang="hu-HU" i="1" dirty="0">
                <a:solidFill>
                  <a:srgbClr val="FF0000"/>
                </a:solidFill>
              </a:rPr>
              <a:t>Elektronikus ügyintézés” gombra 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5366" name="Téglalap 6"/>
          <p:cNvSpPr>
            <a:spLocks noChangeArrowheads="1"/>
          </p:cNvSpPr>
          <p:nvPr/>
        </p:nvSpPr>
        <p:spPr bwMode="auto">
          <a:xfrm>
            <a:off x="0" y="3933056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dirty="0"/>
              <a:t>2, Kattintson a jobb oldalon található „</a:t>
            </a:r>
            <a:r>
              <a:rPr lang="hu-HU" sz="1600" i="1" dirty="0"/>
              <a:t>Alkalmazások” között szereplő </a:t>
            </a:r>
            <a:r>
              <a:rPr lang="hu-HU" sz="1600" i="1" dirty="0" smtClean="0"/>
              <a:t>„E-kifizetés” </a:t>
            </a:r>
            <a:r>
              <a:rPr lang="hu-HU" sz="1600" i="1" dirty="0"/>
              <a:t>gombra.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1"/>
            <a:ext cx="81593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6564982" cy="216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Egyenes összekötő 13"/>
          <p:cNvCxnSpPr/>
          <p:nvPr/>
        </p:nvCxnSpPr>
        <p:spPr>
          <a:xfrm>
            <a:off x="1907704" y="3326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smtClean="0">
                <a:solidFill>
                  <a:schemeClr val="bg1"/>
                </a:solidFill>
                <a:latin typeface="Arial" charset="0"/>
              </a:rPr>
              <a:t>BELÉPÉS A FELÜLETRE 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6388" name="Téglalap 6"/>
          <p:cNvSpPr>
            <a:spLocks noChangeArrowheads="1"/>
          </p:cNvSpPr>
          <p:nvPr/>
        </p:nvSpPr>
        <p:spPr bwMode="auto">
          <a:xfrm>
            <a:off x="0" y="371703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Sikeres </a:t>
            </a:r>
            <a:r>
              <a:rPr lang="hu-HU" dirty="0"/>
              <a:t>bejelentkezéskor az alábbi üzenet jelenik meg rövid időre. </a:t>
            </a:r>
            <a:endParaRPr lang="hu-HU" sz="1600" i="1" dirty="0"/>
          </a:p>
        </p:txBody>
      </p:sp>
      <p:sp>
        <p:nvSpPr>
          <p:cNvPr id="16389" name="Téglalap 7"/>
          <p:cNvSpPr>
            <a:spLocks noChangeArrowheads="1"/>
          </p:cNvSpPr>
          <p:nvPr/>
        </p:nvSpPr>
        <p:spPr bwMode="auto">
          <a:xfrm>
            <a:off x="179512" y="1124744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smtClean="0"/>
              <a:t>3</a:t>
            </a:r>
            <a:r>
              <a:rPr lang="hu-HU" dirty="0"/>
              <a:t>. Majd kattintson az </a:t>
            </a:r>
            <a:r>
              <a:rPr lang="hu-HU" i="1" dirty="0"/>
              <a:t>„Ügyfélkapus bejelentkezés” linkre</a:t>
            </a:r>
            <a:r>
              <a:rPr lang="hu-HU" dirty="0"/>
              <a:t>, és a megjelenő oldalon adja meg az ügyfélkapus regisztrációnál választott felhasználónevét és jelszavát 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77072"/>
            <a:ext cx="4736207" cy="20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6829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smtClean="0">
                <a:solidFill>
                  <a:schemeClr val="bg1"/>
                </a:solidFill>
                <a:latin typeface="Arial" charset="0"/>
              </a:rPr>
              <a:t>BELÉPÉS A FELÜLETRE 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8436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 smtClean="0"/>
              <a:t>4. Az ügyfélkapus bejelentkezést követően a rendszer automatikusan visszairányítja az MVH kérelemkitöltő felületére </a:t>
            </a:r>
          </a:p>
          <a:p>
            <a:pPr algn="ctr"/>
            <a:r>
              <a:rPr lang="hu-HU" dirty="0" smtClean="0"/>
              <a:t>Amennyiben </a:t>
            </a:r>
            <a:r>
              <a:rPr lang="hu-HU" dirty="0"/>
              <a:t>az MVH valamely ügyfelének meghatalmazottja, sikeres ügyfélkapus bejelentkezését követően az alábbi felület jelenik meg. </a:t>
            </a:r>
          </a:p>
          <a:p>
            <a:pPr algn="ctr"/>
            <a:r>
              <a:rPr lang="hu-HU" dirty="0"/>
              <a:t>Itt amennyiben </a:t>
            </a:r>
            <a:r>
              <a:rPr lang="hu-HU" u="sng" dirty="0">
                <a:solidFill>
                  <a:srgbClr val="FF0000"/>
                </a:solidFill>
              </a:rPr>
              <a:t>saját nevében kíván eljárni</a:t>
            </a:r>
            <a:r>
              <a:rPr lang="hu-HU" dirty="0"/>
              <a:t>, a legördülő </a:t>
            </a:r>
            <a:r>
              <a:rPr lang="hu-HU" u="sng" dirty="0">
                <a:solidFill>
                  <a:srgbClr val="FF0000"/>
                </a:solidFill>
              </a:rPr>
              <a:t>sávban válassza a (saját nevében) opciót</a:t>
            </a:r>
            <a:r>
              <a:rPr lang="hu-HU" dirty="0"/>
              <a:t>. Amennyiben </a:t>
            </a:r>
            <a:r>
              <a:rPr lang="hu-HU" u="sng" dirty="0">
                <a:solidFill>
                  <a:srgbClr val="FF0000"/>
                </a:solidFill>
              </a:rPr>
              <a:t>a képviselt ügyfél meghatalmazottjaként</a:t>
            </a:r>
            <a:r>
              <a:rPr lang="hu-HU" dirty="0"/>
              <a:t>, azaz az ügyfél helyett és nevében kíván eljárni, a </a:t>
            </a:r>
            <a:r>
              <a:rPr lang="hu-HU" u="sng" dirty="0">
                <a:solidFill>
                  <a:srgbClr val="FF0000"/>
                </a:solidFill>
              </a:rPr>
              <a:t>legördülő sávban válassza a képviselt ügyfél nevét</a:t>
            </a:r>
            <a:r>
              <a:rPr lang="hu-HU" dirty="0"/>
              <a:t>. Majd kattintson a „Tovább” gombra.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17032"/>
            <a:ext cx="52006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6" name="Téglalap 5"/>
          <p:cNvSpPr/>
          <p:nvPr/>
        </p:nvSpPr>
        <p:spPr>
          <a:xfrm>
            <a:off x="0" y="126876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 meghatalmazás kétféleképpen nyújtható be: </a:t>
            </a:r>
          </a:p>
          <a:p>
            <a:r>
              <a:rPr lang="hu-HU" dirty="0" smtClean="0"/>
              <a:t>- papír alapon, a G1050-01 jelű nyomtatványon, illetve </a:t>
            </a:r>
          </a:p>
          <a:p>
            <a:pPr>
              <a:buFontTx/>
              <a:buChar char="-"/>
            </a:pPr>
            <a:r>
              <a:rPr lang="hu-HU" dirty="0" smtClean="0"/>
              <a:t>elektronikusan az MVH kérelemkitöltő felületén a meghatalmazni kívánt személy (meghatalmazott) ügyfélkapus hozzáférésén keresztül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Fontos hangsúlyozni, hogy nem a meghatalmazó ügyfélkapuján keresztül kell a meghatalmazást elkészíteni és benyújtani, mindez a meghatalmazott ügyfélkapus hozzáférésén keresztül történik! </a:t>
            </a:r>
          </a:p>
          <a:p>
            <a:r>
              <a:rPr lang="hu-HU" dirty="0" smtClean="0"/>
              <a:t>A meghatalmazás elektronikus benyújtása esetén a meghatalmazni kívánt személynek (meghatalmazott) saját ügyfélkapus bejelentkezését követően az MVH kérelemkitöltő felületén a </a:t>
            </a:r>
            <a:r>
              <a:rPr lang="hu-HU" i="1" dirty="0" smtClean="0"/>
              <a:t>„</a:t>
            </a:r>
            <a:r>
              <a:rPr lang="hu-HU" b="1" i="1" dirty="0" smtClean="0">
                <a:solidFill>
                  <a:srgbClr val="FF0000"/>
                </a:solidFill>
              </a:rPr>
              <a:t>Meghatalmazás kezelése” menün belül, a „Meghatalmazás rögzítés” menüpontot </a:t>
            </a:r>
            <a:r>
              <a:rPr lang="hu-HU" dirty="0" smtClean="0"/>
              <a:t>kell kiválasztania. </a:t>
            </a:r>
            <a:endParaRPr lang="hu-HU" dirty="0" smtClean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86250"/>
            <a:ext cx="62674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4" name="Téglalap 3"/>
          <p:cNvSpPr/>
          <p:nvPr/>
        </p:nvSpPr>
        <p:spPr>
          <a:xfrm>
            <a:off x="0" y="112474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A </a:t>
            </a:r>
            <a:r>
              <a:rPr lang="hu-HU" i="1" dirty="0" smtClean="0">
                <a:solidFill>
                  <a:srgbClr val="FF0000"/>
                </a:solidFill>
              </a:rPr>
              <a:t>„Meghatalmazás rögzítés</a:t>
            </a:r>
            <a:r>
              <a:rPr lang="hu-HU" i="1" dirty="0" smtClean="0"/>
              <a:t>” </a:t>
            </a:r>
            <a:r>
              <a:rPr lang="hu-HU" dirty="0" smtClean="0"/>
              <a:t>menüpontra kattintva az alábbi felületre jutunk</a:t>
            </a:r>
            <a:r>
              <a:rPr lang="hu-HU" i="1" dirty="0" smtClean="0"/>
              <a:t>. </a:t>
            </a:r>
          </a:p>
          <a:p>
            <a:pPr algn="just"/>
            <a:r>
              <a:rPr lang="hu-HU" dirty="0" smtClean="0"/>
              <a:t>A felület </a:t>
            </a:r>
            <a:r>
              <a:rPr lang="hu-HU" dirty="0" smtClean="0">
                <a:solidFill>
                  <a:srgbClr val="FF0000"/>
                </a:solidFill>
              </a:rPr>
              <a:t>1. pontjában </a:t>
            </a:r>
            <a:r>
              <a:rPr lang="hu-HU" dirty="0" smtClean="0"/>
              <a:t>meg kell adni a </a:t>
            </a:r>
            <a:r>
              <a:rPr lang="hu-HU" dirty="0" smtClean="0">
                <a:solidFill>
                  <a:srgbClr val="FF0000"/>
                </a:solidFill>
              </a:rPr>
              <a:t>meghatalmazás típusát</a:t>
            </a:r>
            <a:r>
              <a:rPr lang="hu-HU" dirty="0" smtClean="0"/>
              <a:t>, vagyis azt, hogy a </a:t>
            </a:r>
            <a:r>
              <a:rPr lang="hu-HU" dirty="0" smtClean="0">
                <a:solidFill>
                  <a:srgbClr val="FF0000"/>
                </a:solidFill>
              </a:rPr>
              <a:t>meghatalmazás mire terjed ki</a:t>
            </a:r>
            <a:r>
              <a:rPr lang="hu-HU" dirty="0" smtClean="0"/>
              <a:t>: csak támogatási jogcímekkel kapcsolatos ügyekre (pl. kérelembenyújtás), csak ügyfél-nyilvántartási ügyekre (pl. nyilvántartásba vett adatok módosítása), avagy mindkettőre.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22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0" y="515719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A </a:t>
            </a:r>
            <a:r>
              <a:rPr lang="hu-HU" dirty="0" smtClean="0">
                <a:solidFill>
                  <a:srgbClr val="FF0000"/>
                </a:solidFill>
              </a:rPr>
              <a:t>2. pontban </a:t>
            </a:r>
            <a:r>
              <a:rPr lang="hu-HU" dirty="0" smtClean="0"/>
              <a:t>a </a:t>
            </a:r>
            <a:r>
              <a:rPr lang="hu-HU" dirty="0" smtClean="0">
                <a:solidFill>
                  <a:srgbClr val="FF0000"/>
                </a:solidFill>
              </a:rPr>
              <a:t>meghatalmazó ügyfél-azonosítóját kell megadni</a:t>
            </a:r>
            <a:r>
              <a:rPr lang="hu-HU" dirty="0" smtClean="0"/>
              <a:t>. Továbbá a meghatalmazó ügyfélnek itt kell megadnia az </a:t>
            </a:r>
            <a:r>
              <a:rPr lang="hu-HU" dirty="0" err="1" smtClean="0"/>
              <a:t>MVH-tól</a:t>
            </a:r>
            <a:r>
              <a:rPr lang="hu-HU" dirty="0" smtClean="0"/>
              <a:t>, a meghatalmazás elektronikus benyújtásához kapott jelszavát, melyet a </a:t>
            </a:r>
            <a:r>
              <a:rPr lang="hu-HU" dirty="0" smtClean="0">
                <a:solidFill>
                  <a:srgbClr val="FF0000"/>
                </a:solidFill>
              </a:rPr>
              <a:t>G1040-01 jelű „Kérelem/adatszolgáltatás elektronikus úton történő intézéséhez szükséges jelszó iránti kérelem” elnevezésű nyomtatványon kell papír alapon kérelmeznie az elektronikus meghatalmazás elkészítése előtt 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32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4" name="Téglalap 3"/>
          <p:cNvSpPr/>
          <p:nvPr/>
        </p:nvSpPr>
        <p:spPr>
          <a:xfrm>
            <a:off x="0" y="11247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A 6. pontban lenyitható menüből kell kiválasztani a </a:t>
            </a:r>
            <a:r>
              <a:rPr lang="hu-HU" dirty="0" smtClean="0">
                <a:solidFill>
                  <a:srgbClr val="FF0000"/>
                </a:solidFill>
              </a:rPr>
              <a:t>megfelelő jogcímet</a:t>
            </a:r>
            <a:r>
              <a:rPr lang="hu-HU" dirty="0" smtClean="0"/>
              <a:t>, amely vonatkozásában a kifizetési kérelmet az ügyfél meghatalmazott útján kívánja benyújtani. 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18853"/>
            <a:ext cx="9144000" cy="418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486650" cy="725487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Fontos tudnivalók </a:t>
            </a:r>
          </a:p>
        </p:txBody>
      </p:sp>
      <p:sp>
        <p:nvSpPr>
          <p:cNvPr id="4" name="Téglalap 3"/>
          <p:cNvSpPr/>
          <p:nvPr/>
        </p:nvSpPr>
        <p:spPr>
          <a:xfrm>
            <a:off x="251520" y="126876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/>
              <a:t>Az elektronikus kérelembenyújtás módjai: </a:t>
            </a:r>
            <a:endParaRPr lang="hu-HU" sz="2800" b="1" dirty="0" smtClean="0"/>
          </a:p>
          <a:p>
            <a:pPr algn="ctr"/>
            <a:endParaRPr lang="hu-HU" sz="2800" b="1" dirty="0"/>
          </a:p>
          <a:p>
            <a:pPr algn="ctr"/>
            <a:endParaRPr lang="hu-HU" sz="2800" b="1" dirty="0"/>
          </a:p>
          <a:p>
            <a:pPr marL="342900" indent="-342900" algn="ctr">
              <a:buAutoNum type="arabicPeriod"/>
            </a:pPr>
            <a:r>
              <a:rPr lang="hu-HU" sz="3600" b="1" u="sng" dirty="0" smtClean="0">
                <a:solidFill>
                  <a:srgbClr val="FF0000"/>
                </a:solidFill>
              </a:rPr>
              <a:t>saját nevében</a:t>
            </a:r>
          </a:p>
          <a:p>
            <a:pPr marL="342900" indent="-342900" algn="ctr"/>
            <a:endParaRPr lang="hu-HU" sz="3600" b="1" u="sng" dirty="0">
              <a:solidFill>
                <a:srgbClr val="FF0000"/>
              </a:solidFill>
            </a:endParaRPr>
          </a:p>
          <a:p>
            <a:pPr marL="342900" indent="-342900" algn="ctr">
              <a:buAutoNum type="arabicPeriod"/>
            </a:pPr>
            <a:endParaRPr lang="hu-HU" sz="3600" b="1" u="sng" dirty="0" smtClean="0">
              <a:solidFill>
                <a:srgbClr val="FF0000"/>
              </a:solidFill>
            </a:endParaRPr>
          </a:p>
          <a:p>
            <a:pPr marL="342900" indent="-342900" algn="ctr">
              <a:buAutoNum type="arabicPeriod"/>
            </a:pPr>
            <a:endParaRPr lang="hu-HU" sz="3600" b="1" u="sng" dirty="0">
              <a:solidFill>
                <a:srgbClr val="FF0000"/>
              </a:solidFill>
            </a:endParaRPr>
          </a:p>
          <a:p>
            <a:pPr algn="ctr"/>
            <a:r>
              <a:rPr lang="hu-HU" sz="3600" b="1" u="sng" dirty="0">
                <a:solidFill>
                  <a:srgbClr val="FF0000"/>
                </a:solidFill>
              </a:rPr>
              <a:t>2. meghatalmazott </a:t>
            </a:r>
            <a:r>
              <a:rPr lang="hu-HU" sz="3600" b="1" u="sng" dirty="0" smtClean="0">
                <a:solidFill>
                  <a:srgbClr val="FF0000"/>
                </a:solidFill>
              </a:rPr>
              <a:t>útján</a:t>
            </a:r>
            <a:endParaRPr lang="hu-HU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42493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5" name="Téglalap 4"/>
          <p:cNvSpPr/>
          <p:nvPr/>
        </p:nvSpPr>
        <p:spPr>
          <a:xfrm>
            <a:off x="0" y="11967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kérelem rovatainak kitöltését követően az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i="1" dirty="0" smtClean="0">
                <a:solidFill>
                  <a:srgbClr val="FF0000"/>
                </a:solidFill>
              </a:rPr>
              <a:t>„Ellenőrzés” </a:t>
            </a:r>
            <a:r>
              <a:rPr lang="hu-HU" dirty="0" smtClean="0"/>
              <a:t>gombra feltétlenül rá kell kattintani, melynek következtében az esetleges hibák feltüntetésre kerülnek</a:t>
            </a:r>
            <a:r>
              <a:rPr lang="hu-HU" i="1" dirty="0" smtClean="0"/>
              <a:t>. </a:t>
            </a:r>
          </a:p>
          <a:p>
            <a:r>
              <a:rPr lang="hu-HU" dirty="0" smtClean="0"/>
              <a:t>Ha a meghatalmazás hibátlanul kitöltésre került, véglegesíteni kell azt a </a:t>
            </a:r>
            <a:r>
              <a:rPr lang="hu-HU" b="1" i="1" dirty="0" smtClean="0">
                <a:solidFill>
                  <a:srgbClr val="FF0000"/>
                </a:solidFill>
              </a:rPr>
              <a:t>„Véglegesítés” </a:t>
            </a:r>
            <a:r>
              <a:rPr lang="hu-HU" dirty="0" smtClean="0"/>
              <a:t>gombbal, amely az esetleges hibák kijavítását követően már aktívvá válik. </a:t>
            </a:r>
            <a:endParaRPr lang="hu-H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1439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0" y="328498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A véglegesített meghatalmazáson már nem változtathat, erre figyelmeztet az alábbi figyelmeztető ablak: 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3752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46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0" y="55172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A véglegesítés után lehet a meghatalmazást elektronikusan benyújtani az ügyfélkapun keresztül az </a:t>
            </a:r>
            <a:r>
              <a:rPr lang="hu-HU" b="1" i="1" dirty="0" smtClean="0">
                <a:solidFill>
                  <a:srgbClr val="FF0000"/>
                </a:solidFill>
              </a:rPr>
              <a:t>„ÜK Beadás” </a:t>
            </a:r>
            <a:r>
              <a:rPr lang="hu-HU" dirty="0" smtClean="0"/>
              <a:t>gombra kattintva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9" name="Téglalap 8"/>
          <p:cNvSpPr/>
          <p:nvPr/>
        </p:nvSpPr>
        <p:spPr>
          <a:xfrm>
            <a:off x="0" y="112474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dirty="0" smtClean="0"/>
              <a:t>Amennyiben az </a:t>
            </a:r>
            <a:r>
              <a:rPr lang="hu-HU" i="1" dirty="0" smtClean="0"/>
              <a:t>„ÜK Beadás” </a:t>
            </a:r>
            <a:r>
              <a:rPr lang="hu-HU" dirty="0" smtClean="0"/>
              <a:t>gomb megnyomását követően</a:t>
            </a:r>
            <a:r>
              <a:rPr lang="hu-HU" dirty="0" smtClean="0">
                <a:solidFill>
                  <a:srgbClr val="FF0000"/>
                </a:solidFill>
              </a:rPr>
              <a:t> az alábbi hibaüzenetet kapja,</a:t>
            </a:r>
            <a:r>
              <a:rPr lang="hu-HU" dirty="0" smtClean="0"/>
              <a:t> a kérelem adatai tárolásra kerülnek a szerveren és egy rendszeresen lefutó csoportos parancs fogja átküldeni a kérelmet az ügyfélkapura. Figyelje e-mail postafiókját, és, ha megérkezik az értesítő levél a sikeres továbbításról, akkor folytassa a meghatalmazás további lépéseivel, azaz a kinyomtatással, stb. </a:t>
            </a:r>
            <a:r>
              <a:rPr lang="hu-HU" dirty="0" smtClean="0">
                <a:solidFill>
                  <a:srgbClr val="FF0000"/>
                </a:solidFill>
              </a:rPr>
              <a:t>Amennyiben 1 nap elteltével sem kapja meg az értesítést, ezt jelezze az MVH ügyfélszolgálatának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9144000" cy="14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9" name="Téglalap 8"/>
          <p:cNvSpPr/>
          <p:nvPr/>
        </p:nvSpPr>
        <p:spPr>
          <a:xfrm>
            <a:off x="0" y="112474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/>
              <a:t>Az ügyfélkapun keresztül sikeresen benyújtott meghatalmazást </a:t>
            </a:r>
            <a:r>
              <a:rPr lang="hu-HU" b="1" dirty="0" smtClean="0">
                <a:solidFill>
                  <a:srgbClr val="FF0000"/>
                </a:solidFill>
              </a:rPr>
              <a:t>minden esetben ki kell nyomtatni</a:t>
            </a:r>
            <a:r>
              <a:rPr lang="hu-HU" b="1" dirty="0" smtClean="0"/>
              <a:t>, és azt alá kell írnia a meghatalmazónak, a meghatalmazottnak, valamint a két tanúnak. 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dirty="0" smtClean="0"/>
              <a:t>Fontos, hogy az MVH az ügyfélkapun keresztül már benyújtott meghatalmazásnak csak az </a:t>
            </a:r>
            <a:r>
              <a:rPr lang="hu-HU" b="1" dirty="0" smtClean="0">
                <a:solidFill>
                  <a:srgbClr val="FF0000"/>
                </a:solidFill>
              </a:rPr>
              <a:t>alábbi módon kinyomtatott példányát fogadja el hitelesnek. </a:t>
            </a:r>
          </a:p>
          <a:p>
            <a:pPr algn="just"/>
            <a:r>
              <a:rPr lang="hu-HU" dirty="0" smtClean="0"/>
              <a:t>A meghatalmazás elektronikus benyújtását követően az MVH a beérkezett meghatalmazást megküldi a meghatalmazott ügyfélkapujára, mely így az értesítési tárhelyén található. </a:t>
            </a:r>
            <a:r>
              <a:rPr lang="hu-HU" u="sng" dirty="0" smtClean="0">
                <a:solidFill>
                  <a:srgbClr val="FF0000"/>
                </a:solidFill>
              </a:rPr>
              <a:t>A meghatalmazottnak tehát a </a:t>
            </a:r>
            <a:r>
              <a:rPr lang="hu-HU" u="sng" dirty="0" err="1" smtClean="0">
                <a:solidFill>
                  <a:srgbClr val="FF0000"/>
                </a:solidFill>
              </a:rPr>
              <a:t>www.magyarorszag.hu</a:t>
            </a:r>
            <a:r>
              <a:rPr lang="hu-HU" u="sng" dirty="0" smtClean="0">
                <a:solidFill>
                  <a:srgbClr val="FF0000"/>
                </a:solidFill>
              </a:rPr>
              <a:t> honlapon keresztül be kell lépnie ügyfélkapujába. </a:t>
            </a:r>
          </a:p>
          <a:p>
            <a:pPr algn="just"/>
            <a:endParaRPr lang="hu-HU" u="sng" dirty="0" smtClean="0">
              <a:solidFill>
                <a:srgbClr val="FF0000"/>
              </a:solidFill>
            </a:endParaRPr>
          </a:p>
          <a:p>
            <a:pPr algn="just"/>
            <a:r>
              <a:rPr lang="hu-HU" dirty="0" smtClean="0"/>
              <a:t>Itt kattintson a </a:t>
            </a:r>
            <a:r>
              <a:rPr lang="hu-HU" b="1" dirty="0" smtClean="0">
                <a:solidFill>
                  <a:srgbClr val="FF0000"/>
                </a:solidFill>
              </a:rPr>
              <a:t>beérkezett levelek </a:t>
            </a:r>
            <a:r>
              <a:rPr lang="hu-HU" dirty="0" smtClean="0"/>
              <a:t>között található - fent hivatkozott - elektronikus levél érkeztetési számára. Az ekkor megjelenő ablakban jelölje be a </a:t>
            </a:r>
            <a:r>
              <a:rPr lang="hu-HU" i="1" dirty="0" smtClean="0"/>
              <a:t>„Fájl mentése” opciót és kattintson az OK gombra. Javasoljuk, hogy nyisson egy külön mappát az elektronikus kérelmei számára. 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Jelölje ki a beérkezett dokumentumot az értesítési tárhelyén, és mozgassa át tartós tárhelyére. </a:t>
            </a:r>
            <a:r>
              <a:rPr lang="hu-HU" b="1" dirty="0" smtClean="0">
                <a:solidFill>
                  <a:srgbClr val="FF0000"/>
                </a:solidFill>
              </a:rPr>
              <a:t>Ezt a benyújtást követő 30 napon belül meg kell tennie, </a:t>
            </a:r>
            <a:r>
              <a:rPr lang="hu-HU" dirty="0" smtClean="0"/>
              <a:t>mert az ügyfélkaput működtető Központi Rendszer az ideiglenes értesítési tárhelyre került dokumentumokat 30 nap elteltével törli.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9" name="Téglalap 8"/>
          <p:cNvSpPr/>
          <p:nvPr/>
        </p:nvSpPr>
        <p:spPr>
          <a:xfrm>
            <a:off x="0" y="112474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A számítógépre letöltött kérelem XML formátumú, melynek olvasható formátumban (PDF-ben) való megnyitására és nyomtatására az MVH kérelemkitöltő felületén keresztül van lehetőség az alábbiak szerint: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A beérkezett dokumentum letöltését követően </a:t>
            </a:r>
            <a:r>
              <a:rPr lang="hu-HU" b="1" dirty="0" smtClean="0">
                <a:solidFill>
                  <a:srgbClr val="FF0000"/>
                </a:solidFill>
              </a:rPr>
              <a:t>térjen vissza az MVH kérelemkitöltő felületére, ahol a </a:t>
            </a:r>
            <a:r>
              <a:rPr lang="hu-HU" b="1" i="1" dirty="0" smtClean="0">
                <a:solidFill>
                  <a:srgbClr val="FF0000"/>
                </a:solidFill>
              </a:rPr>
              <a:t>„KR dokumentum nyomtatása” </a:t>
            </a:r>
            <a:r>
              <a:rPr lang="hu-HU" b="1" dirty="0" smtClean="0">
                <a:solidFill>
                  <a:srgbClr val="FF0000"/>
                </a:solidFill>
              </a:rPr>
              <a:t>gombra kattintást követően „Tallózás” gombbal válassza ki az elmentett XML formátumú fájlt</a:t>
            </a:r>
            <a:r>
              <a:rPr lang="hu-HU" dirty="0" smtClean="0"/>
              <a:t>. Fontos megjegyezni, hogy ez a funkció úgy is alkalmazható, hogy nem lép be a saját felületére az ügyfélkapus felhasználóneve és jelszava megadásával, ezzel a funkcióval ugyanis a számítógépre már lementett iratot kezelheti. 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b="1" i="1" dirty="0" smtClean="0">
                <a:solidFill>
                  <a:srgbClr val="FF0000"/>
                </a:solidFill>
              </a:rPr>
              <a:t>„Nyomtatás” </a:t>
            </a:r>
            <a:r>
              <a:rPr lang="hu-HU" dirty="0" smtClean="0"/>
              <a:t>gombra kattintva a következő két lehetőség közül választhat: </a:t>
            </a:r>
            <a:r>
              <a:rPr lang="hu-HU" dirty="0" smtClean="0">
                <a:solidFill>
                  <a:srgbClr val="FF0000"/>
                </a:solidFill>
              </a:rPr>
              <a:t>„</a:t>
            </a:r>
            <a:r>
              <a:rPr lang="hu-HU" b="1" dirty="0" smtClean="0">
                <a:solidFill>
                  <a:srgbClr val="FF0000"/>
                </a:solidFill>
              </a:rPr>
              <a:t>Megnyitás” vagy „Fájl mentése”. Mindkét esetben PDF formátumban megnyitásra kerül a meghatalmazás. Ezt a PDF formátumú fájlt kell kinyomtatnia. 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9" name="Téglalap 8"/>
          <p:cNvSpPr/>
          <p:nvPr/>
        </p:nvSpPr>
        <p:spPr>
          <a:xfrm>
            <a:off x="0" y="11247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Fontos hangsúlyozni, hogy kizárólag a </a:t>
            </a:r>
            <a:r>
              <a:rPr lang="hu-HU" i="1" dirty="0" smtClean="0"/>
              <a:t>„</a:t>
            </a:r>
            <a:r>
              <a:rPr lang="hu-HU" b="1" i="1" dirty="0" smtClean="0">
                <a:solidFill>
                  <a:srgbClr val="FF0000"/>
                </a:solidFill>
              </a:rPr>
              <a:t>KR dokumentum nyomtatása</a:t>
            </a:r>
            <a:r>
              <a:rPr lang="hu-HU" i="1" dirty="0" smtClean="0"/>
              <a:t>” </a:t>
            </a:r>
            <a:r>
              <a:rPr lang="hu-HU" dirty="0" smtClean="0"/>
              <a:t>gomb </a:t>
            </a:r>
            <a:r>
              <a:rPr lang="hu-HU" b="1" dirty="0" smtClean="0">
                <a:solidFill>
                  <a:srgbClr val="FF0000"/>
                </a:solidFill>
              </a:rPr>
              <a:t>segítségével kinyomtatott meghatalmazás minősül hivatalos KR dokumentumnak</a:t>
            </a:r>
            <a:r>
              <a:rPr lang="hu-HU" dirty="0" smtClean="0"/>
              <a:t>, tekintettel arra, hogy ezen változat első oldala a „</a:t>
            </a:r>
            <a:r>
              <a:rPr lang="hu-HU" b="1" dirty="0" smtClean="0">
                <a:solidFill>
                  <a:srgbClr val="FF0000"/>
                </a:solidFill>
              </a:rPr>
              <a:t>Kérelem digitális hitelesítési adatait</a:t>
            </a:r>
            <a:r>
              <a:rPr lang="hu-HU" dirty="0" smtClean="0"/>
              <a:t>”, azaz a meghatalmazás benyújtásának időpontját hitelesen igazoló digitális időbélyeg adatait is tartalmazza</a:t>
            </a:r>
            <a:r>
              <a:rPr lang="hu-HU" i="1" dirty="0" smtClean="0"/>
              <a:t>. </a:t>
            </a:r>
          </a:p>
          <a:p>
            <a:pPr algn="just"/>
            <a:endParaRPr lang="hu-HU" i="1" dirty="0" smtClean="0"/>
          </a:p>
          <a:p>
            <a:r>
              <a:rPr lang="hu-HU" dirty="0" smtClean="0"/>
              <a:t>A fent részletezett módon kinyomtatott és aláírt meghatalmazásból: </a:t>
            </a:r>
          </a:p>
          <a:p>
            <a:endParaRPr lang="hu-HU" dirty="0" smtClean="0"/>
          </a:p>
          <a:p>
            <a:r>
              <a:rPr lang="es-ES" dirty="0" smtClean="0"/>
              <a:t> 1 példány a meghatalmazónál marad, </a:t>
            </a:r>
          </a:p>
          <a:p>
            <a:r>
              <a:rPr lang="hu-HU" dirty="0" smtClean="0"/>
              <a:t> 1 példány a meghatalmazotté, illetve </a:t>
            </a:r>
          </a:p>
          <a:p>
            <a:r>
              <a:rPr lang="hu-HU" dirty="0" smtClean="0"/>
              <a:t> 1 példányát el kell juttatni az MVH </a:t>
            </a:r>
            <a:r>
              <a:rPr lang="hu-HU" b="1" dirty="0" smtClean="0"/>
              <a:t>bármely szervezeti egységéhez </a:t>
            </a:r>
          </a:p>
          <a:p>
            <a:endParaRPr lang="hu-HU" b="1" dirty="0" smtClean="0"/>
          </a:p>
          <a:p>
            <a:pPr marL="342900" indent="-342900">
              <a:buAutoNum type="alphaLcPeriod"/>
            </a:pPr>
            <a:r>
              <a:rPr lang="hu-HU" b="1" dirty="0" smtClean="0"/>
              <a:t>postai úton vagy személyesen </a:t>
            </a:r>
          </a:p>
          <a:p>
            <a:pPr marL="342900" indent="-342900">
              <a:buAutoNum type="alphaLcPeriod"/>
            </a:pPr>
            <a:endParaRPr lang="hu-HU" b="1" dirty="0" smtClean="0"/>
          </a:p>
          <a:p>
            <a:pPr algn="just"/>
            <a:r>
              <a:rPr lang="hu-HU" b="1" dirty="0" smtClean="0"/>
              <a:t>b. legkésőbb a meghatalmazásban szereplő eljárási cselekmény elvégzését megelőzően tíz nappal.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MEGHATALMAZÁS ELEKTRONIKUS BENYÚJTÁSA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9" name="Téglalap 8"/>
          <p:cNvSpPr/>
          <p:nvPr/>
        </p:nvSpPr>
        <p:spPr>
          <a:xfrm>
            <a:off x="0" y="2492896"/>
            <a:ext cx="9144000" cy="277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b="1" dirty="0" smtClean="0">
                <a:solidFill>
                  <a:srgbClr val="FF0000"/>
                </a:solidFill>
              </a:rPr>
              <a:t>Fentiekre tekintettel felhívjuk figyelmét, hogy, ha az elektronikusan benyújtott meghatalmazás papíralapú formában nem érkezik be az </a:t>
            </a:r>
            <a:r>
              <a:rPr lang="hu-HU" b="1" dirty="0" err="1" smtClean="0">
                <a:solidFill>
                  <a:srgbClr val="FF0000"/>
                </a:solidFill>
              </a:rPr>
              <a:t>MVH-hoz</a:t>
            </a:r>
            <a:r>
              <a:rPr lang="hu-HU" b="1" dirty="0" smtClean="0">
                <a:solidFill>
                  <a:srgbClr val="FF0000"/>
                </a:solidFill>
              </a:rPr>
              <a:t>, vagy a meghatalmazó, a meghatalmazott, illetve a tanúk aláírása hiányzik, a meghatalmazás érvénytelen, és </a:t>
            </a:r>
            <a:r>
              <a:rPr lang="hu-HU" b="1" i="1" u="sng" dirty="0" smtClean="0">
                <a:solidFill>
                  <a:srgbClr val="FF0000"/>
                </a:solidFill>
              </a:rPr>
              <a:t>a meghatalmazott a képviselt ügyfél kérelmének elektronikus kitöltését nem tudja megkezdeni</a:t>
            </a:r>
            <a:r>
              <a:rPr lang="hu-HU" b="1" dirty="0" smtClean="0">
                <a:solidFill>
                  <a:srgbClr val="FF0000"/>
                </a:solidFill>
              </a:rPr>
              <a:t>. 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ELSŐDLEGES KÉPVISELET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5" name="Téglalap 4"/>
          <p:cNvSpPr/>
          <p:nvPr/>
        </p:nvSpPr>
        <p:spPr>
          <a:xfrm>
            <a:off x="0" y="11967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A „</a:t>
            </a:r>
            <a:r>
              <a:rPr lang="hu-HU" b="1" i="1" dirty="0" smtClean="0">
                <a:solidFill>
                  <a:srgbClr val="FF0000"/>
                </a:solidFill>
              </a:rPr>
              <a:t>Ügyfél-nyilvántartás</a:t>
            </a:r>
            <a:r>
              <a:rPr lang="hu-HU" dirty="0" smtClean="0"/>
              <a:t>” menüpont alól indítható a cégek és szervezetek elsődleges törvényes képviseletre jogosult képviselőjének bejelentése. </a:t>
            </a:r>
            <a:endParaRPr lang="hu-H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9815"/>
            <a:ext cx="9144000" cy="474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ELSŐDLEGES KÉPVISELET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5" name="Téglalap 4"/>
          <p:cNvSpPr/>
          <p:nvPr/>
        </p:nvSpPr>
        <p:spPr>
          <a:xfrm>
            <a:off x="0" y="11967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Az így megjeleníthető elektronikus nyilatkozaton kérjük, figyelmesen olvassa el a </a:t>
            </a:r>
            <a:r>
              <a:rPr lang="hu-HU" b="1" i="1" dirty="0" smtClean="0">
                <a:solidFill>
                  <a:srgbClr val="FF0000"/>
                </a:solidFill>
              </a:rPr>
              <a:t>„Figyelmeztetések” </a:t>
            </a:r>
            <a:r>
              <a:rPr lang="hu-HU" i="1" dirty="0" smtClean="0"/>
              <a:t>blokkban található tájékoztatást. 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Az elsődleges képviselet elektronikus rögzítését és ügyfélkapus benyújtását követően a nyilatkozatot jelen tájékoztató meghatalmazásról szóló részében írtaknak megfelelően ki kell nyomtatni, az elsődleges képviselőnek azt alá kell írnia, majd ezt a példányt el kell juttatni az MVH bármely szervezeti egységéhez. 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5" y="2878088"/>
            <a:ext cx="5544616" cy="39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Kérelem kitöltésének megkezdése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8436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51520" y="119675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1</a:t>
            </a:r>
            <a:r>
              <a:rPr lang="hu-HU" dirty="0"/>
              <a:t>. Mint saját nevében eljáró ügyfél, ügyfélkapus felhasználónevének és jelszavának megadásával lépjen be az MVH kérelemkitöltő felületére. </a:t>
            </a:r>
          </a:p>
        </p:txBody>
      </p:sp>
      <p:sp>
        <p:nvSpPr>
          <p:cNvPr id="8" name="Téglalap 7"/>
          <p:cNvSpPr/>
          <p:nvPr/>
        </p:nvSpPr>
        <p:spPr>
          <a:xfrm>
            <a:off x="395536" y="378904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2</a:t>
            </a:r>
            <a:r>
              <a:rPr lang="hu-HU" dirty="0"/>
              <a:t>. Az alábbi három, jogcímekre vonatkozó menüt nyithatja meg: </a:t>
            </a:r>
          </a:p>
          <a:p>
            <a:r>
              <a:rPr lang="hu-HU" dirty="0"/>
              <a:t>- Egységes Kérelem, </a:t>
            </a:r>
          </a:p>
          <a:p>
            <a:r>
              <a:rPr lang="hu-HU" dirty="0"/>
              <a:t>- Európai Mezőgazdasági és Garancia Alap (EMGA), 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Európai </a:t>
            </a:r>
            <a:r>
              <a:rPr lang="hu-HU" dirty="0">
                <a:solidFill>
                  <a:srgbClr val="FF0000"/>
                </a:solidFill>
              </a:rPr>
              <a:t>Mezőgazdasági Vidékfejlesztési Alap (EMVA). </a:t>
            </a:r>
          </a:p>
          <a:p>
            <a:pPr>
              <a:buFontTx/>
              <a:buChar char="-"/>
            </a:pP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3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428750" y="274638"/>
            <a:ext cx="7486650" cy="725487"/>
          </a:xfrm>
        </p:spPr>
        <p:txBody>
          <a:bodyPr/>
          <a:lstStyle/>
          <a:p>
            <a:pPr eaLnBrk="1" hangingPunct="1"/>
            <a:r>
              <a:rPr lang="hu-HU" altLang="hu-HU" sz="3200" b="1" smtClean="0">
                <a:solidFill>
                  <a:schemeClr val="bg1"/>
                </a:solidFill>
                <a:latin typeface="Arial" charset="0"/>
              </a:rPr>
              <a:t>Fontos tudnivalók 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84213" y="1179513"/>
            <a:ext cx="807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12292" name="Téglalap 3"/>
          <p:cNvSpPr>
            <a:spLocks noChangeArrowheads="1"/>
          </p:cNvSpPr>
          <p:nvPr/>
        </p:nvSpPr>
        <p:spPr bwMode="auto">
          <a:xfrm>
            <a:off x="250825" y="1268413"/>
            <a:ext cx="8642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u="sng" dirty="0">
                <a:solidFill>
                  <a:srgbClr val="FF0000"/>
                </a:solidFill>
              </a:rPr>
              <a:t>Az ügyfél saját nevében történő kérelembenyújtás</a:t>
            </a:r>
            <a:r>
              <a:rPr lang="hu-HU" b="1" u="sng" dirty="0"/>
              <a:t>: </a:t>
            </a:r>
          </a:p>
          <a:p>
            <a:endParaRPr lang="hu-HU" dirty="0"/>
          </a:p>
          <a:p>
            <a:pPr algn="ctr"/>
            <a:r>
              <a:rPr lang="hu-HU" dirty="0"/>
              <a:t>Fentiek alapján az elektronikus rendszer ügyfél általi használatához az alábbi két regisztráció szükséges: </a:t>
            </a:r>
          </a:p>
          <a:p>
            <a:endParaRPr lang="hu-HU" dirty="0"/>
          </a:p>
          <a:p>
            <a:r>
              <a:rPr lang="hu-HU" dirty="0"/>
              <a:t>1. Az </a:t>
            </a:r>
            <a:r>
              <a:rPr lang="hu-HU" dirty="0" err="1"/>
              <a:t>MVH-nál</a:t>
            </a:r>
            <a:r>
              <a:rPr lang="hu-HU" dirty="0"/>
              <a:t> történő nyilvántartásba vétel a G1010-01 vagy a G1020-01 jelű </a:t>
            </a:r>
          </a:p>
          <a:p>
            <a:pPr algn="ctr"/>
            <a:r>
              <a:rPr lang="hu-HU" dirty="0"/>
              <a:t>nyomtatvány benyújtásával (ügyfél-azonosító megállapítása az MVH által). Bővebb </a:t>
            </a:r>
          </a:p>
          <a:p>
            <a:pPr algn="ctr"/>
            <a:r>
              <a:rPr lang="hu-HU" dirty="0"/>
              <a:t>tájékoztatás a </a:t>
            </a:r>
            <a:r>
              <a:rPr lang="hu-HU" dirty="0">
                <a:hlinkClick r:id="rId3"/>
              </a:rPr>
              <a:t>http://www.mvh.gov.hu/portal/MVHPortal/default/mainmenu/ugyfelnyilvantartas </a:t>
            </a:r>
            <a:endParaRPr lang="hu-HU" dirty="0"/>
          </a:p>
          <a:p>
            <a:pPr algn="ctr"/>
            <a:r>
              <a:rPr lang="hu-HU" dirty="0"/>
              <a:t>linken érhető el. </a:t>
            </a:r>
          </a:p>
          <a:p>
            <a:endParaRPr lang="hu-HU" dirty="0"/>
          </a:p>
          <a:p>
            <a:pPr algn="ctr"/>
            <a:r>
              <a:rPr lang="hu-HU" dirty="0"/>
              <a:t>2. Ügyfélkapus regisztráció elvégzése (felhasználónév és jelszó megadása) a </a:t>
            </a:r>
          </a:p>
          <a:p>
            <a:pPr algn="ctr"/>
            <a:r>
              <a:rPr lang="hu-HU" dirty="0">
                <a:hlinkClick r:id="rId4"/>
              </a:rPr>
              <a:t>https://ugyfelkapu.magyarorszag.hu/regisztracio </a:t>
            </a:r>
            <a:endParaRPr lang="hu-HU" dirty="0"/>
          </a:p>
          <a:p>
            <a:pPr algn="ctr"/>
            <a:r>
              <a:rPr lang="hu-HU" dirty="0"/>
              <a:t>linken írtak szerint.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Kérelem kitöltésének megkezdése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8436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51520" y="119675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3. Kifizetési kérelem benyújtásához válassza ki az EMVA menülistából a vonatkozó tengely alatt vagy az „Általános - több jogcímhez köthető” pontban az „</a:t>
            </a:r>
            <a:r>
              <a:rPr lang="hu-HU" dirty="0" smtClean="0">
                <a:solidFill>
                  <a:srgbClr val="FF0000"/>
                </a:solidFill>
              </a:rPr>
              <a:t>Elektronikus Kifizetési Kérelem Indítás</a:t>
            </a:r>
            <a:r>
              <a:rPr lang="hu-HU" dirty="0" smtClean="0"/>
              <a:t>” menüpontot. </a:t>
            </a:r>
          </a:p>
          <a:p>
            <a:pPr algn="ctr"/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039152" cy="27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>Kérelem kitöltésének megkezdése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8436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 smtClean="0"/>
              <a:t>4</a:t>
            </a:r>
            <a:r>
              <a:rPr lang="hu-HU" dirty="0"/>
              <a:t>. Ezt követően a megjelenő felületen megkezdheti az alábbiakat: </a:t>
            </a:r>
          </a:p>
          <a:p>
            <a:pPr algn="ctr"/>
            <a:r>
              <a:rPr lang="hu-HU" dirty="0"/>
              <a:t>a. új kérelem kitöltését, </a:t>
            </a:r>
          </a:p>
          <a:p>
            <a:pPr algn="ctr"/>
            <a:r>
              <a:rPr lang="hu-HU" dirty="0"/>
              <a:t>b. megkezdett kérelem kitöltésének folytatását, </a:t>
            </a:r>
          </a:p>
          <a:p>
            <a:pPr algn="ctr"/>
            <a:r>
              <a:rPr lang="hu-HU" dirty="0"/>
              <a:t>c. beadott kérelem módosítását benyújtási időszakon belül</a:t>
            </a:r>
            <a:r>
              <a:rPr lang="hu-HU" dirty="0" smtClean="0"/>
              <a:t>.</a:t>
            </a:r>
          </a:p>
          <a:p>
            <a:pPr algn="ctr"/>
            <a:endParaRPr lang="hu-HU" dirty="0"/>
          </a:p>
          <a:p>
            <a:pPr algn="ctr"/>
            <a:r>
              <a:rPr lang="hu-HU" dirty="0" smtClean="0"/>
              <a:t> </a:t>
            </a:r>
            <a:endParaRPr lang="hu-HU" dirty="0"/>
          </a:p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08920"/>
            <a:ext cx="9143999" cy="603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KÉRELEM KITÖLTÉSÉNEK MEGKEZDÉSE 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79512" y="112474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5</a:t>
            </a:r>
            <a:r>
              <a:rPr lang="hu-HU" dirty="0"/>
              <a:t>. Új kérelem indítása esetén először a megjelenő ablakban meg kell adni a támogatási határozat vonalkódját, amelyre vonatkozóan kifizetési kérelmet kíván beadni.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088" y="2738438"/>
            <a:ext cx="31718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ALAPVETŐ MŰVELETEK A FELÜLETEN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964488" cy="80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179512" y="213285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/>
              <a:t>Menü – </a:t>
            </a:r>
            <a:r>
              <a:rPr lang="hu-HU" dirty="0" smtClean="0"/>
              <a:t>Visszalépés a főmenübe. </a:t>
            </a:r>
          </a:p>
          <a:p>
            <a:pPr algn="just"/>
            <a:r>
              <a:rPr lang="hu-HU" b="1" dirty="0" smtClean="0"/>
              <a:t>Hibák felülre - </a:t>
            </a:r>
            <a:r>
              <a:rPr lang="hu-HU" dirty="0" smtClean="0"/>
              <a:t>Az alapértelmezetten az oldal alján megjelenő hibák felül, a gombsor alatt is megjeleníthetőek. Ugyanezen gombbal lehet vissza is állítani a beállítást, és ezzel a kérelem végére helyezni a hibákat. </a:t>
            </a:r>
          </a:p>
          <a:p>
            <a:pPr algn="just"/>
            <a:r>
              <a:rPr lang="hu-HU" b="1" dirty="0" smtClean="0"/>
              <a:t>Ellenőrzés – </a:t>
            </a:r>
            <a:r>
              <a:rPr lang="hu-HU" dirty="0" smtClean="0"/>
              <a:t>Hatására lefutnak a beépített ellenőrzések. (Javasoljuk gyakori használatát!) </a:t>
            </a:r>
          </a:p>
          <a:p>
            <a:pPr algn="just"/>
            <a:r>
              <a:rPr lang="hu-HU" b="1" dirty="0" smtClean="0"/>
              <a:t>Mentés – </a:t>
            </a:r>
            <a:r>
              <a:rPr lang="hu-HU" dirty="0" smtClean="0"/>
              <a:t>A kérelem adatai benyújtás nélkül tárolásra kerülnek (kilépés után is), később a kitöltés bármikor folytatható. Javasoljuk gyakori használatát! </a:t>
            </a:r>
          </a:p>
          <a:p>
            <a:pPr algn="just"/>
            <a:r>
              <a:rPr lang="hu-HU" dirty="0" smtClean="0"/>
              <a:t>ÜK. Beadás – Csak hibátlan kérelem esetén aktív, funkciója a kérelem benyújtása a </a:t>
            </a:r>
            <a:r>
              <a:rPr lang="hu-HU" dirty="0" err="1" smtClean="0"/>
              <a:t>MVH-hoz</a:t>
            </a:r>
            <a:r>
              <a:rPr lang="hu-HU" b="1" dirty="0" smtClean="0"/>
              <a:t>. </a:t>
            </a:r>
          </a:p>
          <a:p>
            <a:pPr algn="just"/>
            <a:r>
              <a:rPr lang="hu-HU" b="1" dirty="0" smtClean="0"/>
              <a:t>Előzetes nyomtatása – </a:t>
            </a:r>
            <a:r>
              <a:rPr lang="hu-HU" dirty="0" smtClean="0"/>
              <a:t>Kitöltés közben kinyomtathatja a kérelem aktuális állapotát. Az így kinyomtatott kérelem nem nyújtható be, csupán tájékoztató jellegű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ALAPVETŐ MŰVELETEK A FELÜLETEN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172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467544" y="198884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Új beszúrás – </a:t>
            </a:r>
            <a:r>
              <a:rPr lang="hu-HU" dirty="0" smtClean="0"/>
              <a:t>Az adott blokk mezőiből egy újabb sort beszúr. </a:t>
            </a:r>
          </a:p>
          <a:p>
            <a:r>
              <a:rPr lang="hu-HU" b="1" dirty="0" smtClean="0"/>
              <a:t>Kijelöltek törlése - </a:t>
            </a:r>
            <a:r>
              <a:rPr lang="hu-HU" dirty="0" smtClean="0"/>
              <a:t>Az adott pont mezőiből a kijelölteket törli. </a:t>
            </a:r>
          </a:p>
          <a:p>
            <a:r>
              <a:rPr lang="hu-HU" b="1" dirty="0" smtClean="0"/>
              <a:t>Tételek exportálása – </a:t>
            </a:r>
            <a:r>
              <a:rPr lang="hu-HU" dirty="0" smtClean="0"/>
              <a:t>Az adott blokk adatait Excel-be exportálja. 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Amíg az egyes cellák mellett vagy jel    látható, addig az hibát tartalmaz és a kérelem nem adható be. A hiba lehet adatmegadás hiánya, hibás adat, vagy másik megadott adattal ellentétes adat. A hiba oka megjelenik a hibaüzenetek között.</a:t>
            </a:r>
          </a:p>
          <a:p>
            <a:pPr algn="just"/>
            <a:r>
              <a:rPr lang="hu-HU" dirty="0" smtClean="0"/>
              <a:t>Továbbá a fenti beállítástól függően alul vagy felül található hibák között a hibaüzenetre kattintva az adott hibához ugrik a kurzor.</a:t>
            </a:r>
            <a:endParaRPr lang="hu-H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068960"/>
            <a:ext cx="1058416" cy="32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98322"/>
            <a:ext cx="9144000" cy="185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ALAPVETŐ MŰVELETEK A FELÜLETEN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79512" y="112474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A felületen a halványkék mezők kitöltendőek, a fehér mezőkbe a rendszer tölti fel az adatokat. 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72817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1178620" y="4519136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Az </a:t>
            </a:r>
            <a:r>
              <a:rPr lang="hu-HU" b="1" i="1" u="sng" dirty="0" smtClean="0">
                <a:solidFill>
                  <a:srgbClr val="FF0000"/>
                </a:solidFill>
              </a:rPr>
              <a:t>internetkapcsolatból fakadó esetleges adatvesztés </a:t>
            </a:r>
            <a:r>
              <a:rPr lang="hu-HU" dirty="0" smtClean="0"/>
              <a:t>elkerülése érdekében a kitöltés közben használja gyakran a „</a:t>
            </a:r>
            <a:r>
              <a:rPr lang="hu-HU" b="1" u="sng" dirty="0" smtClean="0">
                <a:solidFill>
                  <a:srgbClr val="FF0000"/>
                </a:solidFill>
              </a:rPr>
              <a:t>Mentés” gombot</a:t>
            </a:r>
            <a:r>
              <a:rPr lang="hu-HU" dirty="0" smtClean="0"/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KIFIZETÉSI KÉRELEM KITÖLTÉSE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119675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/>
              <a:t>FIGYELEM! Az alábbiakban az egyes mezőkbe beírt adatok kizárólag csak a felület bemutatását szolgálják, nincsenek összefüggésben az egyes jogcímeknél támogatható tevékenységekkel.</a:t>
            </a:r>
          </a:p>
          <a:p>
            <a:pPr algn="ctr"/>
            <a:endParaRPr lang="hu-HU" b="1" i="1" dirty="0" smtClean="0"/>
          </a:p>
          <a:p>
            <a:pPr algn="ctr"/>
            <a:r>
              <a:rPr lang="hu-HU" dirty="0" smtClean="0"/>
              <a:t>Ha egy mezőben </a:t>
            </a:r>
            <a:r>
              <a:rPr lang="hu-HU" dirty="0" smtClean="0">
                <a:solidFill>
                  <a:srgbClr val="FF0000"/>
                </a:solidFill>
              </a:rPr>
              <a:t>adatot ad meg</a:t>
            </a:r>
            <a:r>
              <a:rPr lang="hu-HU" dirty="0" smtClean="0"/>
              <a:t>, akkor </a:t>
            </a:r>
            <a:r>
              <a:rPr lang="hu-HU" dirty="0" smtClean="0">
                <a:solidFill>
                  <a:srgbClr val="FF0000"/>
                </a:solidFill>
              </a:rPr>
              <a:t>automatikusan lefutnak ellenőrzések</a:t>
            </a:r>
            <a:r>
              <a:rPr lang="hu-HU" dirty="0" smtClean="0"/>
              <a:t>, emiatt előfordulhat, hogy a </a:t>
            </a:r>
            <a:r>
              <a:rPr lang="hu-HU" dirty="0" smtClean="0">
                <a:solidFill>
                  <a:srgbClr val="FF0000"/>
                </a:solidFill>
              </a:rPr>
              <a:t>következő mezőbe nem tud azonnal átlépni</a:t>
            </a:r>
            <a:r>
              <a:rPr lang="hu-HU" dirty="0" smtClean="0"/>
              <a:t>. </a:t>
            </a:r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Értelemszerűen adja meg a szükséges adatokat a 9. pontig, az egyes mezők értelmezéséhez további információt talál a </a:t>
            </a:r>
            <a:r>
              <a:rPr lang="hu-HU" b="1" dirty="0" smtClean="0">
                <a:solidFill>
                  <a:srgbClr val="FF0000"/>
                </a:solidFill>
              </a:rPr>
              <a:t>Kitöltési Útmutatókban</a:t>
            </a:r>
            <a:r>
              <a:rPr lang="hu-HU" b="1" dirty="0" smtClean="0"/>
              <a:t>. </a:t>
            </a:r>
            <a:r>
              <a:rPr lang="hu-HU" b="1" i="1" dirty="0" smtClean="0"/>
              <a:t> 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KIFIZETÉSI KÉRELEM KITÖLTÉSE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339752" y="1196752"/>
            <a:ext cx="4899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 smtClean="0">
                <a:solidFill>
                  <a:srgbClr val="FF0000"/>
                </a:solidFill>
              </a:rPr>
              <a:t>9-12. blokkok általános összefüggései </a:t>
            </a:r>
            <a:endParaRPr lang="hu-HU" sz="2000" u="sng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143999" cy="391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KIFIZETÉSI KÉRELEM KITÖLTÉSE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196752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A </a:t>
            </a:r>
            <a:r>
              <a:rPr lang="hu-HU" dirty="0" smtClean="0">
                <a:solidFill>
                  <a:srgbClr val="FF0000"/>
                </a:solidFill>
              </a:rPr>
              <a:t>9. blokkban </a:t>
            </a:r>
            <a:r>
              <a:rPr lang="hu-HU" dirty="0" smtClean="0"/>
              <a:t>kell megadni a </a:t>
            </a:r>
            <a:r>
              <a:rPr lang="hu-HU" dirty="0" smtClean="0">
                <a:solidFill>
                  <a:srgbClr val="FF0000"/>
                </a:solidFill>
              </a:rPr>
              <a:t>számlák fejlécéhez kötődő adatokat</a:t>
            </a:r>
            <a:r>
              <a:rPr lang="hu-HU" dirty="0" smtClean="0"/>
              <a:t>, itt </a:t>
            </a:r>
            <a:r>
              <a:rPr lang="hu-HU" u="sng" dirty="0" smtClean="0">
                <a:solidFill>
                  <a:srgbClr val="FF0000"/>
                </a:solidFill>
              </a:rPr>
              <a:t>egy sor egy db számlát</a:t>
            </a:r>
            <a:r>
              <a:rPr lang="hu-HU" dirty="0" smtClean="0"/>
              <a:t> jelent. </a:t>
            </a:r>
          </a:p>
          <a:p>
            <a:pPr algn="just"/>
            <a:r>
              <a:rPr lang="hu-HU" dirty="0" smtClean="0"/>
              <a:t>Ezt követően a </a:t>
            </a:r>
            <a:r>
              <a:rPr lang="hu-HU" dirty="0" smtClean="0">
                <a:solidFill>
                  <a:srgbClr val="FF0000"/>
                </a:solidFill>
              </a:rPr>
              <a:t>10. blokkban</a:t>
            </a:r>
            <a:r>
              <a:rPr lang="hu-HU" dirty="0" smtClean="0"/>
              <a:t> kell megadni az </a:t>
            </a:r>
            <a:r>
              <a:rPr lang="hu-HU" dirty="0" smtClean="0">
                <a:solidFill>
                  <a:srgbClr val="FF0000"/>
                </a:solidFill>
              </a:rPr>
              <a:t>egyes számlákon szereplő tételsorokat</a:t>
            </a:r>
            <a:r>
              <a:rPr lang="hu-HU" dirty="0" smtClean="0"/>
              <a:t>, tehát itt kell kifejteni a számla tartalmát. </a:t>
            </a:r>
          </a:p>
          <a:p>
            <a:pPr algn="just"/>
            <a:r>
              <a:rPr lang="hu-HU" dirty="0" smtClean="0"/>
              <a:t>Fontos, hogy a 9-10. blokkban megadott adatoknak minden esetben egyezniük kell a számlán szereplő információkkal, mivel az a helyszíni ellenőrzés során ellenőrzésre kerül! 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u="sng" dirty="0" smtClean="0">
                <a:solidFill>
                  <a:srgbClr val="FF0000"/>
                </a:solidFill>
              </a:rPr>
              <a:t>számlákból elszámolni kívánt tételeket a 11. blokkban</a:t>
            </a:r>
            <a:r>
              <a:rPr lang="hu-HU" dirty="0" smtClean="0"/>
              <a:t>, a tételrészletezőn kell megadni, itt kell megadni például, hogy az </a:t>
            </a:r>
            <a:r>
              <a:rPr lang="hu-HU" dirty="0" smtClean="0">
                <a:solidFill>
                  <a:srgbClr val="FF0000"/>
                </a:solidFill>
              </a:rPr>
              <a:t>adott számlatételből mekkora mennyiséget, milyen értékben kíván elszámolni</a:t>
            </a:r>
            <a:r>
              <a:rPr lang="hu-HU" dirty="0" smtClean="0"/>
              <a:t>. Itt kell megadni továbbá, hogy </a:t>
            </a:r>
            <a:r>
              <a:rPr lang="hu-HU" dirty="0" smtClean="0">
                <a:solidFill>
                  <a:srgbClr val="FF0000"/>
                </a:solidFill>
              </a:rPr>
              <a:t>a tétel a határozatban melyik </a:t>
            </a:r>
            <a:r>
              <a:rPr lang="hu-HU" dirty="0" smtClean="0"/>
              <a:t>jóváhagyott ún. </a:t>
            </a:r>
            <a:r>
              <a:rPr lang="hu-HU" dirty="0" smtClean="0">
                <a:solidFill>
                  <a:srgbClr val="FF0000"/>
                </a:solidFill>
              </a:rPr>
              <a:t>kiadási tételhez tartozik</a:t>
            </a:r>
            <a:r>
              <a:rPr lang="hu-HU" dirty="0" smtClean="0"/>
              <a:t>. 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A 9-11. blokkok kitöltését követően, a </a:t>
            </a:r>
            <a:r>
              <a:rPr lang="hu-HU" dirty="0" smtClean="0">
                <a:solidFill>
                  <a:srgbClr val="FF0000"/>
                </a:solidFill>
              </a:rPr>
              <a:t>12. blokk </a:t>
            </a:r>
            <a:r>
              <a:rPr lang="hu-HU" dirty="0" smtClean="0"/>
              <a:t>szolgál arra, hogy feltűntesse azokat a tételeit, amelyek </a:t>
            </a:r>
            <a:r>
              <a:rPr lang="hu-HU" dirty="0" smtClean="0">
                <a:solidFill>
                  <a:srgbClr val="FF0000"/>
                </a:solidFill>
              </a:rPr>
              <a:t>nem sorolhatóak be sem az Építési Normagyűjteménybe (ÉNGY) sem a Gépkatalógusba</a:t>
            </a:r>
            <a:r>
              <a:rPr lang="hu-HU" dirty="0" smtClean="0"/>
              <a:t>, tehát amelyeknek a realitását </a:t>
            </a:r>
            <a:r>
              <a:rPr lang="hu-HU" dirty="0" smtClean="0">
                <a:solidFill>
                  <a:srgbClr val="FF0000"/>
                </a:solidFill>
              </a:rPr>
              <a:t>árajánlatokkal kell alátámasztania</a:t>
            </a:r>
            <a:r>
              <a:rPr lang="hu-HU" dirty="0" smtClean="0"/>
              <a:t>. Tehát a tételrészletezőn már felsorolt árajánlatos tételek további adatait adja meg itt.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KIFIZETÉSI KÉRELEM KITÖLTÉSE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915816" y="119675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u="sng" dirty="0" smtClean="0">
                <a:solidFill>
                  <a:srgbClr val="FF0000"/>
                </a:solidFill>
              </a:rPr>
              <a:t>13. blokk – Építési tételek </a:t>
            </a:r>
            <a:endParaRPr lang="hu-HU" u="sng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17008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>
                <a:solidFill>
                  <a:srgbClr val="FF0000"/>
                </a:solidFill>
              </a:rPr>
              <a:t>Építés esetében </a:t>
            </a:r>
            <a:r>
              <a:rPr lang="hu-HU" dirty="0" smtClean="0"/>
              <a:t>a költségek realitásának vizsgálata az </a:t>
            </a:r>
            <a:r>
              <a:rPr lang="hu-HU" dirty="0" smtClean="0">
                <a:solidFill>
                  <a:srgbClr val="FF0000"/>
                </a:solidFill>
              </a:rPr>
              <a:t>ÉNGY alapján történik</a:t>
            </a:r>
            <a:r>
              <a:rPr lang="hu-HU" dirty="0" smtClean="0"/>
              <a:t>, így a megvalósított építési tételeket és azok mennyiségét meg kell adni. Építési tételeket felvihet egyenként az „</a:t>
            </a:r>
            <a:r>
              <a:rPr lang="hu-HU" dirty="0" smtClean="0">
                <a:solidFill>
                  <a:srgbClr val="FF0000"/>
                </a:solidFill>
              </a:rPr>
              <a:t>Új beszúrás</a:t>
            </a:r>
            <a:r>
              <a:rPr lang="hu-HU" dirty="0" smtClean="0"/>
              <a:t>” gombbal, valamint használhatja az </a:t>
            </a:r>
            <a:r>
              <a:rPr lang="hu-HU" dirty="0" smtClean="0">
                <a:solidFill>
                  <a:srgbClr val="FF0000"/>
                </a:solidFill>
              </a:rPr>
              <a:t>Építési tételek betöltése funkciót Excel fájlból</a:t>
            </a:r>
            <a:r>
              <a:rPr lang="hu-HU" dirty="0" smtClean="0"/>
              <a:t>. Ha mindkettő módot választja, akkor először a tételek betöltésével kezdjen 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142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0" y="51571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 smtClean="0"/>
              <a:t>Építési tételek betöltése </a:t>
            </a:r>
          </a:p>
          <a:p>
            <a:endParaRPr lang="hu-HU" dirty="0" smtClean="0"/>
          </a:p>
          <a:p>
            <a:r>
              <a:rPr lang="hu-HU" dirty="0" smtClean="0"/>
              <a:t>1. Mentse le a számítógépére a kiadott ÉNGY_</a:t>
            </a:r>
            <a:r>
              <a:rPr lang="hu-HU" dirty="0" err="1" smtClean="0"/>
              <a:t>import.xls</a:t>
            </a:r>
            <a:r>
              <a:rPr lang="hu-HU" dirty="0" smtClean="0"/>
              <a:t> fájl-t </a:t>
            </a:r>
          </a:p>
          <a:p>
            <a:r>
              <a:rPr lang="hu-HU" dirty="0" smtClean="0"/>
              <a:t>2. Az Excelben ha még nem engedélyezettek, akkor engedélyezze a makrókat</a:t>
            </a:r>
          </a:p>
          <a:p>
            <a:r>
              <a:rPr lang="hu-H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428750" y="274638"/>
            <a:ext cx="7486650" cy="725487"/>
          </a:xfrm>
        </p:spPr>
        <p:txBody>
          <a:bodyPr/>
          <a:lstStyle/>
          <a:p>
            <a:pPr eaLnBrk="1" hangingPunct="1"/>
            <a:r>
              <a:rPr lang="hu-HU" altLang="hu-HU" sz="3200" b="1" smtClean="0">
                <a:solidFill>
                  <a:schemeClr val="bg1"/>
                </a:solidFill>
                <a:latin typeface="Arial" charset="0"/>
              </a:rPr>
              <a:t>Fontos tudnivalók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84213" y="1179513"/>
            <a:ext cx="807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13316" name="Téglalap 3"/>
          <p:cNvSpPr>
            <a:spLocks noChangeArrowheads="1"/>
          </p:cNvSpPr>
          <p:nvPr/>
        </p:nvSpPr>
        <p:spPr bwMode="auto">
          <a:xfrm>
            <a:off x="250825" y="1196752"/>
            <a:ext cx="8642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u="sng" dirty="0">
                <a:solidFill>
                  <a:srgbClr val="FF0000"/>
                </a:solidFill>
              </a:rPr>
              <a:t>Meghatalmazott ügyfélkapuján keresztül történő kérelembenyújtás</a:t>
            </a:r>
            <a:r>
              <a:rPr lang="hu-HU" b="1" u="sng" dirty="0"/>
              <a:t>: </a:t>
            </a:r>
          </a:p>
          <a:p>
            <a:pPr algn="ctr"/>
            <a:r>
              <a:rPr lang="hu-HU" b="1" u="sng" dirty="0"/>
              <a:t> </a:t>
            </a:r>
          </a:p>
          <a:p>
            <a:pPr algn="ctr"/>
            <a:r>
              <a:rPr lang="hu-HU" dirty="0"/>
              <a:t>Meghatalmazás esetén a kérelem meghatalmazott általi elektronikus úton való benyújtásának feltétele az </a:t>
            </a:r>
            <a:r>
              <a:rPr lang="hu-HU" b="1" dirty="0"/>
              <a:t>előzetesen benyújtott meghatalmazás MVH általi nyilvántartásba vétele</a:t>
            </a:r>
            <a:r>
              <a:rPr lang="hu-HU" dirty="0"/>
              <a:t>. 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Annak érdekében, hogy a meghatalmazott az általa képviselt ügyfél kifizetési kérelmét elektronikusan benyújthassa, </a:t>
            </a:r>
            <a:r>
              <a:rPr lang="hu-HU" b="1" dirty="0"/>
              <a:t>ügyfélkapus hozzáféréssel kell rendelkeznie</a:t>
            </a:r>
            <a:r>
              <a:rPr lang="hu-HU" dirty="0"/>
              <a:t>, valamint az </a:t>
            </a:r>
            <a:r>
              <a:rPr lang="hu-HU" b="1" dirty="0"/>
              <a:t>MVH ügyfél-nyilvántartásában „kérelemre nyilvántartásba vett” besorolású ügyfélként kell </a:t>
            </a:r>
          </a:p>
          <a:p>
            <a:pPr algn="ctr"/>
            <a:r>
              <a:rPr lang="hu-HU" b="1" dirty="0"/>
              <a:t>szerepelnie</a:t>
            </a:r>
            <a:r>
              <a:rPr lang="hu-HU" dirty="0"/>
              <a:t>.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KIFIZETÉSI KÉRELEM KITÖLTÉSE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915816" y="1196752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u="sng" dirty="0" smtClean="0">
                <a:solidFill>
                  <a:srgbClr val="FF0000"/>
                </a:solidFill>
              </a:rPr>
              <a:t>14. blokk : Közbeszerzési nyilatkozat </a:t>
            </a:r>
            <a:endParaRPr lang="hu-HU" u="sng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15567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Ha a fejlesztés vonatkozásában </a:t>
            </a:r>
            <a:r>
              <a:rPr lang="hu-HU" dirty="0" smtClean="0">
                <a:solidFill>
                  <a:srgbClr val="FF0000"/>
                </a:solidFill>
              </a:rPr>
              <a:t>közbeszerzésre nem kötelezett és nem is folytatott </a:t>
            </a:r>
            <a:r>
              <a:rPr lang="hu-HU" dirty="0" smtClean="0"/>
              <a:t>le közbeszerzési eljárást, akkor az első két kérdésre válaszoljon </a:t>
            </a:r>
            <a:r>
              <a:rPr lang="hu-HU" dirty="0" err="1" smtClean="0">
                <a:solidFill>
                  <a:srgbClr val="FF0000"/>
                </a:solidFill>
              </a:rPr>
              <a:t>NEM-et</a:t>
            </a:r>
            <a:r>
              <a:rPr lang="hu-HU" dirty="0" smtClean="0"/>
              <a:t>. Ebben az esetben a többi mezőt nem kell </a:t>
            </a:r>
            <a:r>
              <a:rPr lang="hu-HU" dirty="0" err="1" smtClean="0"/>
              <a:t>kitöltenI</a:t>
            </a:r>
            <a:r>
              <a:rPr lang="hu-HU" dirty="0" smtClean="0"/>
              <a:t>. Ha közbeszerzést folytatott le, értelemszerűen töltse ki a mezőket. 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51571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KIFIZETÉSI KÉRELEM KITÖLTÉSE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483768" y="1196752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15. blokk Csatolt dokumentumok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u="sng" dirty="0" smtClean="0">
                <a:solidFill>
                  <a:srgbClr val="FF0000"/>
                </a:solidFill>
              </a:rPr>
              <a:t>kifizetési kérelemhez csatolandó mellékleteket be kell </a:t>
            </a:r>
            <a:r>
              <a:rPr lang="hu-HU" u="sng" dirty="0" err="1" smtClean="0">
                <a:solidFill>
                  <a:srgbClr val="FF0000"/>
                </a:solidFill>
              </a:rPr>
              <a:t>szkennelni</a:t>
            </a:r>
            <a:r>
              <a:rPr lang="hu-HU" dirty="0" smtClean="0"/>
              <a:t>, majd a </a:t>
            </a:r>
            <a:r>
              <a:rPr lang="hu-HU" u="sng" dirty="0" smtClean="0">
                <a:solidFill>
                  <a:srgbClr val="FF0000"/>
                </a:solidFill>
              </a:rPr>
              <a:t>„Csatolmány feltöltése” </a:t>
            </a:r>
            <a:r>
              <a:rPr lang="hu-HU" dirty="0" smtClean="0"/>
              <a:t>funkcióval kell a </a:t>
            </a:r>
            <a:r>
              <a:rPr lang="hu-HU" u="sng" dirty="0" smtClean="0">
                <a:solidFill>
                  <a:srgbClr val="FF0000"/>
                </a:solidFill>
              </a:rPr>
              <a:t>kérelemhez csatolni</a:t>
            </a:r>
            <a:r>
              <a:rPr lang="hu-HU" dirty="0" smtClean="0"/>
              <a:t>. Az elektronikusan csatolt mellékleteket nem kell papír alapon beküldeni! 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6" y="2708920"/>
            <a:ext cx="9117074" cy="13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0" y="41490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A „Tallózás” gombra kattintva válassza ki a csatolandó fájlt, majd a „Csatolmány feltöltése” gombra kattintva töltse fel. </a:t>
            </a:r>
            <a:endParaRPr lang="hu-H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97152"/>
            <a:ext cx="4592985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428396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KIFIZETÉSI KÉRELEM KITÖLTÉSE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79512" y="105273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Csatoláskor a kérelem automatikusan mentésre kerül, amelyre az alábbi üzenet figyelmeztet: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086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0" y="28529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Ezt követően adja meg a dokumentum egyértelmű rövid megnevezését, majd a sikeres mentésről üzenetet kap, valamint megjelennek a felületen a megadott információk: 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876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73016"/>
            <a:ext cx="3105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KIFIZETÉSI KÉRELEM KITÖLTÉSE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 smtClean="0"/>
              <a:t>A feltöltött dokumentumot megnyithatja a „Letöltés” ikonra kattintva: 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01422"/>
            <a:ext cx="9144000" cy="127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0" y="28529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Ha nem megfelelő formátumú dokumentumot kíván feltölteni, akkor az alábbi hibaüzenet jelentkezik:</a:t>
            </a:r>
            <a:endParaRPr lang="hu-H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914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KIFIZETÉSI KÉRELEM KITÖLTÉSE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16. blokk Nyilatkozatok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14127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Olvassa át figyelmesen a nyilatkozatokat, mivel a kérelem beadásával azokat elfogadja: 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779" y="1844824"/>
            <a:ext cx="918177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0" y="3429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/>
              <a:t>17. blokk Támogatástartalom nyilatkozat </a:t>
            </a:r>
            <a:endParaRPr lang="hu-H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KÁRELEM BENYÚJTÁSA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1967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Ha végzett a kérelem kitöltésével kattintson az „Ellenőrzés” gombra, amennyiben hibát nem jelez a rendszer, a kérelem beadható. </a:t>
            </a:r>
            <a:r>
              <a:rPr lang="hu-HU" b="1" dirty="0" smtClean="0">
                <a:solidFill>
                  <a:srgbClr val="FF0000"/>
                </a:solidFill>
              </a:rPr>
              <a:t>Beadás előtt minden esetben mentsen!!!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Az „ÜK. Beadás” gomb aktívvá válik, megnyomását követően a kérelem beadásra kerül,</a:t>
            </a:r>
            <a:r>
              <a:rPr lang="hu-HU" dirty="0" smtClean="0"/>
              <a:t> megjelenik az iratot azonosító szám.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8705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KÁRELEM BENYÚJTÁSA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1967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Amennyiben a „ÜK. Beadás” gomb megnyomását követően az </a:t>
            </a:r>
            <a:r>
              <a:rPr lang="hu-HU" dirty="0" smtClean="0">
                <a:solidFill>
                  <a:srgbClr val="FF0000"/>
                </a:solidFill>
              </a:rPr>
              <a:t>alábbi hibaüzenetet kapja</a:t>
            </a:r>
            <a:r>
              <a:rPr lang="hu-HU" dirty="0" smtClean="0"/>
              <a:t>, a kérelem adatai tárolásra kerültek a szerveren és egy rendszeresen lefutó csoportos parancs fogja átküldeni az adatokat az Ügyfélkapunak. A benyújtás ekkor sikeres volt, figyelje E-mail postafiókját, ha megérkezett az értesítő levél akkor folytassa a további lépésekkel. </a:t>
            </a:r>
            <a:r>
              <a:rPr lang="hu-HU" b="1" dirty="0" smtClean="0">
                <a:solidFill>
                  <a:srgbClr val="FF0000"/>
                </a:solidFill>
              </a:rPr>
              <a:t>Amennyiben 1 nap elteltével sem kapja meg az értesítést jelezze a MVH ügyfélszolgálatának!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0968"/>
            <a:ext cx="69056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bg1"/>
                </a:solidFill>
              </a:rPr>
              <a:t>HIBABEJELENTÉS </a:t>
            </a: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0825" y="1125538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12474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A rendszer működésében észlelt bármely hibát az alábbi módszerrel kérjük bejelenteni részünkre. Bejelentését az MVH elektronikus portálján a: </a:t>
            </a:r>
          </a:p>
          <a:p>
            <a:pPr algn="just"/>
            <a:r>
              <a:rPr lang="hu-HU" dirty="0" smtClean="0">
                <a:hlinkClick r:id="rId3"/>
              </a:rPr>
              <a:t>http://www.mvh.gov.hu/portal/MVHPortal/default/mainmenu/kerdesek/kerdes_felteves </a:t>
            </a:r>
            <a:endParaRPr lang="hu-HU" dirty="0" smtClean="0"/>
          </a:p>
          <a:p>
            <a:pPr algn="just"/>
            <a:r>
              <a:rPr lang="hu-HU" dirty="0" smtClean="0"/>
              <a:t>webcímen teheti meg, illetve a főoldalon az alábbi linkre kattintva. Így a következő oldalra jut, ahol a lap alján találja a kérdés feltevésére szolgáló panelt. 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1685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492896"/>
            <a:ext cx="662473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949325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hu-HU" altLang="hu-HU" sz="3200" b="1" dirty="0" smtClean="0">
                <a:solidFill>
                  <a:schemeClr val="bg1"/>
                </a:solidFill>
                <a:latin typeface="Arial" charset="0"/>
              </a:rPr>
            </a:br>
            <a:endParaRPr lang="hu-HU" altLang="hu-HU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-252536" y="134076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9460" name="Téglalap 7"/>
          <p:cNvSpPr>
            <a:spLocks noChangeArrowheads="1"/>
          </p:cNvSpPr>
          <p:nvPr/>
        </p:nvSpPr>
        <p:spPr bwMode="auto">
          <a:xfrm>
            <a:off x="251520" y="3573016"/>
            <a:ext cx="87137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dirty="0"/>
          </a:p>
          <a:p>
            <a:pPr algn="ctr"/>
            <a:r>
              <a:rPr lang="hu-HU" sz="2400" b="1" u="sng" dirty="0" smtClean="0"/>
              <a:t>A fórumon elhangzottak tájékoztató jellegűek!!!</a:t>
            </a:r>
            <a:endParaRPr lang="hu-H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title" idx="4294967295"/>
          </p:nvPr>
        </p:nvSpPr>
        <p:spPr>
          <a:xfrm>
            <a:off x="2663825" y="1412875"/>
            <a:ext cx="6480175" cy="1143000"/>
          </a:xfrm>
        </p:spPr>
        <p:txBody>
          <a:bodyPr/>
          <a:lstStyle/>
          <a:p>
            <a:pPr eaLnBrk="1" hangingPunct="1"/>
            <a:r>
              <a:rPr lang="hu-HU" altLang="hu-HU" smtClean="0">
                <a:latin typeface="Times New Roman" pitchFamily="18" charset="0"/>
              </a:rPr>
              <a:t>Köszönöm figyelmüket!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048000" y="1600200"/>
            <a:ext cx="5867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altLang="hu-HU" sz="2400" b="1">
              <a:latin typeface="Garamond" pitchFamily="18" charset="0"/>
            </a:endParaRPr>
          </a:p>
          <a:p>
            <a:pPr algn="ctr">
              <a:spcBef>
                <a:spcPct val="50000"/>
              </a:spcBef>
            </a:pPr>
            <a:endParaRPr lang="hu-HU" altLang="hu-HU" sz="2400" b="1">
              <a:latin typeface="Garamond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hu-HU" altLang="hu-HU" sz="2400" b="1">
                <a:latin typeface="Garamond" pitchFamily="18" charset="0"/>
              </a:rPr>
              <a:t>Pannónia Kincse LEADER Egyesület</a:t>
            </a:r>
          </a:p>
          <a:p>
            <a:pPr algn="ctr">
              <a:spcBef>
                <a:spcPct val="50000"/>
              </a:spcBef>
            </a:pPr>
            <a:r>
              <a:rPr lang="hu-HU" altLang="hu-HU" sz="2400" b="1">
                <a:latin typeface="Garamond" pitchFamily="18" charset="0"/>
              </a:rPr>
              <a:t>9121, Győrszemere, Fő u. 20.</a:t>
            </a:r>
          </a:p>
          <a:p>
            <a:pPr algn="ctr">
              <a:spcBef>
                <a:spcPct val="50000"/>
              </a:spcBef>
            </a:pPr>
            <a:r>
              <a:rPr lang="hu-HU" altLang="hu-HU" sz="2400" b="1">
                <a:latin typeface="Garamond" pitchFamily="18" charset="0"/>
              </a:rPr>
              <a:t>9024, Győr, Kálvária u. 1-3. IV. emelet</a:t>
            </a:r>
          </a:p>
          <a:p>
            <a:pPr algn="ctr">
              <a:spcBef>
                <a:spcPct val="50000"/>
              </a:spcBef>
            </a:pPr>
            <a:r>
              <a:rPr lang="hu-HU" altLang="hu-HU" sz="2400" b="1">
                <a:latin typeface="Garamond" pitchFamily="18" charset="0"/>
              </a:rPr>
              <a:t>www.pkle.hu</a:t>
            </a:r>
          </a:p>
          <a:p>
            <a:pPr>
              <a:spcBef>
                <a:spcPct val="50000"/>
              </a:spcBef>
            </a:pPr>
            <a:endParaRPr lang="hu-HU" altLang="hu-HU" sz="24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85837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bg1"/>
                </a:solidFill>
              </a:rPr>
              <a:t>A felület használatával kapcsolatos fontos információk</a:t>
            </a:r>
            <a:r>
              <a:rPr lang="hu-HU" sz="3200" smtClean="0">
                <a:solidFill>
                  <a:schemeClr val="bg1"/>
                </a:solidFill>
              </a:rPr>
              <a:t> </a:t>
            </a:r>
            <a:r>
              <a:rPr lang="hu-HU" sz="3200" smtClean="0"/>
              <a:t/>
            </a:r>
            <a:br>
              <a:rPr lang="hu-HU" sz="3200" smtClean="0"/>
            </a:br>
            <a:endParaRPr lang="hu-HU" altLang="hu-HU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4340" name="Téglalap 4"/>
          <p:cNvSpPr>
            <a:spLocks noChangeArrowheads="1"/>
          </p:cNvSpPr>
          <p:nvPr/>
        </p:nvSpPr>
        <p:spPr bwMode="auto">
          <a:xfrm>
            <a:off x="250825" y="1628775"/>
            <a:ext cx="85693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 </a:t>
            </a:r>
          </a:p>
          <a:p>
            <a:pPr algn="ctr">
              <a:lnSpc>
                <a:spcPct val="200000"/>
              </a:lnSpc>
            </a:pPr>
            <a:r>
              <a:rPr lang="hu-HU" sz="2400" dirty="0"/>
              <a:t>Az elektronikus felület a </a:t>
            </a:r>
            <a:r>
              <a:rPr lang="hu-HU" sz="2400" b="1" dirty="0" err="1">
                <a:solidFill>
                  <a:srgbClr val="FF0000"/>
                </a:solidFill>
              </a:rPr>
              <a:t>Mozilla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Firefox</a:t>
            </a:r>
            <a:r>
              <a:rPr lang="hu-HU" sz="2400" b="1" dirty="0"/>
              <a:t> </a:t>
            </a:r>
            <a:r>
              <a:rPr lang="hu-HU" sz="2400" dirty="0"/>
              <a:t>böngészőre lett optimalizálva! Ennek az MVH által tesztelt és ajánlott „</a:t>
            </a:r>
            <a:r>
              <a:rPr lang="hu-HU" sz="2400" b="1" dirty="0" err="1">
                <a:solidFill>
                  <a:srgbClr val="FF0000"/>
                </a:solidFill>
              </a:rPr>
              <a:t>Portable</a:t>
            </a:r>
            <a:r>
              <a:rPr lang="hu-HU" sz="2400" dirty="0"/>
              <a:t>” változata </a:t>
            </a:r>
            <a:r>
              <a:rPr lang="hu-HU" sz="2400" dirty="0">
                <a:solidFill>
                  <a:srgbClr val="FF0000"/>
                </a:solidFill>
              </a:rPr>
              <a:t>a </a:t>
            </a:r>
            <a:r>
              <a:rPr lang="hu-HU" sz="2400" b="1" dirty="0">
                <a:solidFill>
                  <a:srgbClr val="FF0000"/>
                </a:solidFill>
              </a:rPr>
              <a:t>MVH weboldaláról ingyenesen letölthető </a:t>
            </a:r>
            <a:r>
              <a:rPr lang="hu-HU" sz="2400" dirty="0"/>
              <a:t>az alábbi linken: </a:t>
            </a:r>
          </a:p>
          <a:p>
            <a:pPr algn="ctr"/>
            <a:endParaRPr lang="hu-HU" sz="2400" dirty="0"/>
          </a:p>
          <a:p>
            <a:r>
              <a:rPr lang="hu-HU" sz="2400" dirty="0"/>
              <a:t> </a:t>
            </a:r>
          </a:p>
          <a:p>
            <a:pPr algn="ctr"/>
            <a:r>
              <a:rPr lang="hu-HU" sz="2400" dirty="0">
                <a:hlinkClick r:id="rId3"/>
              </a:rPr>
              <a:t>http://www.mvh.gov.hu/portal/MVHPortal/default/mainmenu/ekerelem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85837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bg1"/>
                </a:solidFill>
              </a:rPr>
              <a:t>A felület használatával kapcsolatos fontos információk</a:t>
            </a:r>
            <a:r>
              <a:rPr lang="hu-HU" sz="3200" smtClean="0">
                <a:solidFill>
                  <a:schemeClr val="bg1"/>
                </a:solidFill>
              </a:rPr>
              <a:t> </a:t>
            </a:r>
            <a:r>
              <a:rPr lang="hu-HU" sz="3200" smtClean="0"/>
              <a:t/>
            </a:r>
            <a:br>
              <a:rPr lang="hu-HU" sz="3200" smtClean="0"/>
            </a:br>
            <a:endParaRPr lang="hu-HU" altLang="hu-HU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endParaRPr lang="hu-HU" altLang="hu-HU" b="1"/>
          </a:p>
        </p:txBody>
      </p:sp>
      <p:sp>
        <p:nvSpPr>
          <p:cNvPr id="14340" name="Téglalap 4"/>
          <p:cNvSpPr>
            <a:spLocks noChangeArrowheads="1"/>
          </p:cNvSpPr>
          <p:nvPr/>
        </p:nvSpPr>
        <p:spPr bwMode="auto">
          <a:xfrm>
            <a:off x="250825" y="1052737"/>
            <a:ext cx="85693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400" dirty="0" smtClean="0"/>
              <a:t>A „</a:t>
            </a:r>
            <a:r>
              <a:rPr lang="hu-HU" sz="2400" b="1" dirty="0" err="1" smtClean="0"/>
              <a:t>Portable</a:t>
            </a:r>
            <a:r>
              <a:rPr lang="hu-HU" sz="2400" dirty="0" smtClean="0"/>
              <a:t>” szó </a:t>
            </a:r>
            <a:r>
              <a:rPr lang="hu-HU" sz="2400" b="1" dirty="0" smtClean="0"/>
              <a:t>hordozhatóságot</a:t>
            </a:r>
            <a:r>
              <a:rPr lang="hu-HU" sz="2400" dirty="0" smtClean="0"/>
              <a:t> jelent, vagyis jelen esetben olyan programot, ami nem igényel telepítést, hanem akár USB kulcsról is futtatható. A </a:t>
            </a:r>
            <a:r>
              <a:rPr lang="hu-HU" sz="2400" dirty="0" smtClean="0">
                <a:solidFill>
                  <a:srgbClr val="FF0000"/>
                </a:solidFill>
              </a:rPr>
              <a:t>letöltött fájl egy önkicsomagoló állomány</a:t>
            </a:r>
            <a:r>
              <a:rPr lang="hu-HU" sz="2400" dirty="0" smtClean="0"/>
              <a:t>, melynek meg kell mondani, hogy melyik mappába csomagolja ki a tartalmát, majd ezt követően már csak a </a:t>
            </a:r>
            <a:r>
              <a:rPr lang="hu-HU" sz="2400" dirty="0" err="1" smtClean="0"/>
              <a:t>Firefox</a:t>
            </a:r>
            <a:r>
              <a:rPr lang="hu-HU" sz="2400" dirty="0" smtClean="0"/>
              <a:t> indítójára kell kattintani. 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Kérjük, </a:t>
            </a:r>
            <a:r>
              <a:rPr lang="hu-HU" sz="2400" b="1" dirty="0" smtClean="0">
                <a:solidFill>
                  <a:srgbClr val="FF0000"/>
                </a:solidFill>
              </a:rPr>
              <a:t>ne telepítsen kiegészítőket</a:t>
            </a:r>
            <a:r>
              <a:rPr lang="hu-HU" sz="2400" dirty="0" smtClean="0"/>
              <a:t>, mert azok befolyásolhatják a MVH elektronikus alkalmazásainak helyes működését. 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Kérjük, a </a:t>
            </a:r>
            <a:r>
              <a:rPr lang="hu-HU" sz="2400" b="1" dirty="0" err="1" smtClean="0">
                <a:solidFill>
                  <a:srgbClr val="FF0000"/>
                </a:solidFill>
              </a:rPr>
              <a:t>Portable</a:t>
            </a:r>
            <a:r>
              <a:rPr lang="hu-HU" sz="2400" b="1" dirty="0" smtClean="0">
                <a:solidFill>
                  <a:srgbClr val="FF0000"/>
                </a:solidFill>
              </a:rPr>
              <a:t> verziót ne frissítse</a:t>
            </a:r>
            <a:r>
              <a:rPr lang="hu-HU" sz="2400" dirty="0" smtClean="0"/>
              <a:t>, ugyanis a MVH által használt elektronikus alkalmazások a közzétett verzióval (a segédlet készítésekor 26.0) biztosan működnek, míg az újabb verzióknál sajnos ez nem garantált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85837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bg1"/>
                </a:solidFill>
              </a:rPr>
              <a:t>A felület használatával kapcsolatos fontos információk</a:t>
            </a:r>
            <a:r>
              <a:rPr lang="hu-HU" sz="3200" smtClean="0">
                <a:solidFill>
                  <a:schemeClr val="bg1"/>
                </a:solidFill>
              </a:rPr>
              <a:t> </a:t>
            </a:r>
            <a:r>
              <a:rPr lang="hu-HU" sz="3200" smtClean="0"/>
              <a:t/>
            </a:r>
            <a:br>
              <a:rPr lang="hu-HU" sz="3200" smtClean="0"/>
            </a:br>
            <a:endParaRPr lang="hu-HU" altLang="hu-HU" sz="3200" b="1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8475"/>
            <a:ext cx="7848872" cy="34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97152"/>
            <a:ext cx="31527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85837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bg1"/>
                </a:solidFill>
              </a:rPr>
              <a:t>A felület használatával kapcsolatos fontos információk</a:t>
            </a:r>
            <a:r>
              <a:rPr lang="hu-HU" sz="3200" smtClean="0">
                <a:solidFill>
                  <a:schemeClr val="bg1"/>
                </a:solidFill>
              </a:rPr>
              <a:t> </a:t>
            </a:r>
            <a:r>
              <a:rPr lang="hu-HU" sz="3200" smtClean="0"/>
              <a:t/>
            </a:r>
            <a:br>
              <a:rPr lang="hu-HU" sz="3200" smtClean="0"/>
            </a:br>
            <a:endParaRPr lang="hu-HU" altLang="hu-HU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9512" y="1124744"/>
            <a:ext cx="87849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T E L E P Í T É S</a:t>
            </a:r>
            <a:r>
              <a:rPr lang="hu-HU" b="1" dirty="0" smtClean="0"/>
              <a:t> </a:t>
            </a:r>
          </a:p>
          <a:p>
            <a:pPr algn="ctr"/>
            <a:endParaRPr lang="hu-HU" b="1" dirty="0"/>
          </a:p>
          <a:p>
            <a:pPr marL="342900" indent="-342900" algn="ctr">
              <a:buAutoNum type="arabicPeriod"/>
            </a:pPr>
            <a:r>
              <a:rPr lang="hu-HU" dirty="0" smtClean="0"/>
              <a:t>Kattintson </a:t>
            </a:r>
            <a:r>
              <a:rPr lang="hu-HU" dirty="0"/>
              <a:t>kétszer a letöltött </a:t>
            </a:r>
            <a:r>
              <a:rPr lang="hu-HU" dirty="0" err="1" smtClean="0"/>
              <a:t>FirefoxPortable</a:t>
            </a:r>
            <a:r>
              <a:rPr lang="hu-HU" dirty="0" smtClean="0"/>
              <a:t>_26.0-MVH.exe </a:t>
            </a:r>
            <a:r>
              <a:rPr lang="hu-HU" dirty="0"/>
              <a:t>fájlra. 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algn="ctr"/>
            <a:r>
              <a:rPr lang="hu-HU" dirty="0"/>
              <a:t>2. Adja meg hová másolja az állományokat. Alapértelmezetten abba a mappába másol, ahol a letöltött állomány található </a:t>
            </a:r>
          </a:p>
          <a:p>
            <a:pPr marL="342900" indent="-342900"/>
            <a:endParaRPr lang="hu-HU" dirty="0" smtClean="0"/>
          </a:p>
          <a:p>
            <a:pPr marL="342900" indent="-342900"/>
            <a:endParaRPr lang="hu-HU" dirty="0"/>
          </a:p>
          <a:p>
            <a:pPr marL="342900" indent="-342900"/>
            <a:endParaRPr lang="hu-HU" dirty="0" smtClean="0"/>
          </a:p>
          <a:p>
            <a:endParaRPr lang="hu-HU" dirty="0"/>
          </a:p>
          <a:p>
            <a:pPr algn="ctr"/>
            <a:r>
              <a:rPr lang="hu-HU" dirty="0"/>
              <a:t>3. Másolás után létrejön a </a:t>
            </a:r>
            <a:r>
              <a:rPr lang="hu-HU" dirty="0" err="1" smtClean="0"/>
              <a:t>FirefoxPortable</a:t>
            </a:r>
            <a:r>
              <a:rPr lang="hu-HU" dirty="0" smtClean="0"/>
              <a:t>_26_0_</a:t>
            </a:r>
            <a:r>
              <a:rPr lang="hu-HU" dirty="0" err="1" smtClean="0"/>
              <a:t>0</a:t>
            </a:r>
            <a:r>
              <a:rPr lang="hu-HU" dirty="0" smtClean="0"/>
              <a:t> </a:t>
            </a:r>
            <a:r>
              <a:rPr lang="hu-HU" dirty="0"/>
              <a:t>mappa. 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pPr marL="342900" indent="-342900"/>
            <a:endParaRPr lang="hu-H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47910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8"/>
            <a:ext cx="2514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661248"/>
            <a:ext cx="2066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85837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bg1"/>
                </a:solidFill>
              </a:rPr>
              <a:t>A felület használatával kapcsolatos fontos információk</a:t>
            </a:r>
            <a:r>
              <a:rPr lang="hu-HU" sz="3200" smtClean="0">
                <a:solidFill>
                  <a:schemeClr val="bg1"/>
                </a:solidFill>
              </a:rPr>
              <a:t> </a:t>
            </a:r>
            <a:r>
              <a:rPr lang="hu-HU" sz="3200" smtClean="0"/>
              <a:t/>
            </a:r>
            <a:br>
              <a:rPr lang="hu-HU" sz="3200" smtClean="0"/>
            </a:br>
            <a:endParaRPr lang="hu-HU" altLang="hu-HU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1124744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4</a:t>
            </a:r>
            <a:r>
              <a:rPr lang="hu-HU" dirty="0"/>
              <a:t>. Lépjen be a </a:t>
            </a:r>
            <a:r>
              <a:rPr lang="hu-HU" dirty="0" err="1"/>
              <a:t>FirefoxPortable</a:t>
            </a:r>
            <a:r>
              <a:rPr lang="hu-HU" dirty="0"/>
              <a:t>_18_0_1 mappába és kattintson kétszer a </a:t>
            </a:r>
            <a:r>
              <a:rPr lang="hu-HU" dirty="0" err="1"/>
              <a:t>FirefoxPortable</a:t>
            </a:r>
            <a:r>
              <a:rPr lang="hu-HU" dirty="0"/>
              <a:t> alkalmazásra 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algn="ctr"/>
            <a:r>
              <a:rPr lang="hu-HU" dirty="0" smtClean="0"/>
              <a:t>5</a:t>
            </a:r>
            <a:r>
              <a:rPr lang="hu-HU" dirty="0"/>
              <a:t>. Sikeres indításkor megjelenik a </a:t>
            </a:r>
            <a:r>
              <a:rPr lang="hu-HU" dirty="0" err="1"/>
              <a:t>Firefox</a:t>
            </a:r>
            <a:r>
              <a:rPr lang="hu-HU" dirty="0"/>
              <a:t> logója. 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48196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65104"/>
            <a:ext cx="2628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2774</Words>
  <Application>Microsoft Office PowerPoint</Application>
  <PresentationFormat>Diavetítés a képernyőre (4:3 oldalarány)</PresentationFormat>
  <Paragraphs>247</Paragraphs>
  <Slides>49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0" baseType="lpstr">
      <vt:lpstr>Office Theme</vt:lpstr>
      <vt:lpstr>Pannónia Kincse LEADER Egyesület  </vt:lpstr>
      <vt:lpstr>Fontos tudnivalók </vt:lpstr>
      <vt:lpstr>Fontos tudnivalók </vt:lpstr>
      <vt:lpstr>Fontos tudnivalók </vt:lpstr>
      <vt:lpstr>A felület használatával kapcsolatos fontos információk  </vt:lpstr>
      <vt:lpstr>A felület használatával kapcsolatos fontos információk  </vt:lpstr>
      <vt:lpstr>A felület használatával kapcsolatos fontos információk  </vt:lpstr>
      <vt:lpstr>A felület használatával kapcsolatos fontos információk  </vt:lpstr>
      <vt:lpstr>A felület használatával kapcsolatos fontos információk  </vt:lpstr>
      <vt:lpstr>A felület használatával kapcsolatos fontos információk  </vt:lpstr>
      <vt:lpstr>A felület használatával kapcsolatos fontos információk  </vt:lpstr>
      <vt:lpstr>BELÉPÉS A FELÜLETRE </vt:lpstr>
      <vt:lpstr>BELÉPÉS A FELÜLETRE </vt:lpstr>
      <vt:lpstr>BELÉPÉS A FELÜLETRE </vt:lpstr>
      <vt:lpstr>MEGHATALMAZÁS ELEKTRONIKUS BENYÚJTÁSA</vt:lpstr>
      <vt:lpstr>MEGHATALMAZÁS ELEKTRONIKUS BENYÚJTÁSA</vt:lpstr>
      <vt:lpstr>MEGHATALMAZÁS ELEKTRONIKUS BENYÚJTÁSA</vt:lpstr>
      <vt:lpstr>MEGHATALMAZÁS ELEKTRONIKUS BENYÚJTÁSA</vt:lpstr>
      <vt:lpstr>MEGHATALMAZÁS ELEKTRONIKUS BENYÚJTÁSA</vt:lpstr>
      <vt:lpstr>MEGHATALMAZÁS ELEKTRONIKUS BENYÚJTÁSA</vt:lpstr>
      <vt:lpstr>MEGHATALMAZÁS ELEKTRONIKUS BENYÚJTÁSA</vt:lpstr>
      <vt:lpstr>MEGHATALMAZÁS ELEKTRONIKUS BENYÚJTÁSA</vt:lpstr>
      <vt:lpstr>MEGHATALMAZÁS ELEKTRONIKUS BENYÚJTÁSA</vt:lpstr>
      <vt:lpstr>MEGHATALMAZÁS ELEKTRONIKUS BENYÚJTÁSA</vt:lpstr>
      <vt:lpstr>MEGHATALMAZÁS ELEKTRONIKUS BENYÚJTÁSA</vt:lpstr>
      <vt:lpstr>MEGHATALMAZÁS ELEKTRONIKUS BENYÚJTÁSA</vt:lpstr>
      <vt:lpstr>ELSŐDLEGES KÉPVISELET</vt:lpstr>
      <vt:lpstr>ELSŐDLEGES KÉPVISELET</vt:lpstr>
      <vt:lpstr>Kérelem kitöltésének megkezdése</vt:lpstr>
      <vt:lpstr>Kérelem kitöltésének megkezdése</vt:lpstr>
      <vt:lpstr>Kérelem kitöltésének megkezdése</vt:lpstr>
      <vt:lpstr>KÉRELEM KITÖLTÉSÉNEK MEGKEZDÉSE </vt:lpstr>
      <vt:lpstr>ALAPVETŐ MŰVELETEK A FELÜLETEN</vt:lpstr>
      <vt:lpstr>ALAPVETŐ MŰVELETEK A FELÜLETEN</vt:lpstr>
      <vt:lpstr>ALAPVETŐ MŰVELETEK A FELÜLETEN</vt:lpstr>
      <vt:lpstr>KIFIZETÉSI KÉRELEM KITÖLTÉSE</vt:lpstr>
      <vt:lpstr>KIFIZETÉSI KÉRELEM KITÖLTÉSE</vt:lpstr>
      <vt:lpstr>KIFIZETÉSI KÉRELEM KITÖLTÉSE</vt:lpstr>
      <vt:lpstr>KIFIZETÉSI KÉRELEM KITÖLTÉSE</vt:lpstr>
      <vt:lpstr>KIFIZETÉSI KÉRELEM KITÖLTÉSE</vt:lpstr>
      <vt:lpstr>KIFIZETÉSI KÉRELEM KITÖLTÉSE</vt:lpstr>
      <vt:lpstr>KIFIZETÉSI KÉRELEM KITÖLTÉSE</vt:lpstr>
      <vt:lpstr>KIFIZETÉSI KÉRELEM KITÖLTÉSE</vt:lpstr>
      <vt:lpstr>KIFIZETÉSI KÉRELEM KITÖLTÉSE</vt:lpstr>
      <vt:lpstr>KÁRELEM BENYÚJTÁSA</vt:lpstr>
      <vt:lpstr>KÁRELEM BENYÚJTÁSA</vt:lpstr>
      <vt:lpstr>HIBABEJELENTÉS </vt:lpstr>
      <vt:lpstr> </vt:lpstr>
      <vt:lpstr>Köszönöm figyelmüket!</vt:lpstr>
    </vt:vector>
  </TitlesOfParts>
  <Company>NavNGo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Simon Enikő</cp:lastModifiedBy>
  <cp:revision>139</cp:revision>
  <dcterms:created xsi:type="dcterms:W3CDTF">2008-11-05T17:06:50Z</dcterms:created>
  <dcterms:modified xsi:type="dcterms:W3CDTF">2014-03-06T08:33:37Z</dcterms:modified>
</cp:coreProperties>
</file>