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90" r:id="rId2"/>
    <p:sldId id="292" r:id="rId3"/>
    <p:sldId id="293" r:id="rId4"/>
    <p:sldId id="311" r:id="rId5"/>
    <p:sldId id="294" r:id="rId6"/>
    <p:sldId id="295" r:id="rId7"/>
    <p:sldId id="291" r:id="rId8"/>
    <p:sldId id="297" r:id="rId9"/>
    <p:sldId id="298" r:id="rId10"/>
    <p:sldId id="296" r:id="rId11"/>
    <p:sldId id="299" r:id="rId12"/>
    <p:sldId id="300" r:id="rId13"/>
    <p:sldId id="301" r:id="rId14"/>
    <p:sldId id="310" r:id="rId15"/>
    <p:sldId id="302" r:id="rId16"/>
    <p:sldId id="314" r:id="rId17"/>
    <p:sldId id="303" r:id="rId18"/>
    <p:sldId id="307" r:id="rId19"/>
    <p:sldId id="304" r:id="rId20"/>
    <p:sldId id="306" r:id="rId21"/>
    <p:sldId id="313" r:id="rId22"/>
    <p:sldId id="315" r:id="rId23"/>
    <p:sldId id="309" r:id="rId24"/>
    <p:sldId id="305" r:id="rId25"/>
    <p:sldId id="266" r:id="rId2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7426"/>
    <a:srgbClr val="150496"/>
    <a:srgbClr val="CA1002"/>
    <a:srgbClr val="9C4A9E"/>
    <a:srgbClr val="DCE109"/>
    <a:srgbClr val="EBF00A"/>
    <a:srgbClr val="4059A8"/>
    <a:srgbClr val="D4D909"/>
    <a:srgbClr val="D6F32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6" autoAdjust="0"/>
    <p:restoredTop sz="94660"/>
  </p:normalViewPr>
  <p:slideViewPr>
    <p:cSldViewPr>
      <p:cViewPr varScale="1">
        <p:scale>
          <a:sx n="107" d="100"/>
          <a:sy n="107" d="100"/>
        </p:scale>
        <p:origin x="-165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DFBC8-0481-4677-9F8C-840F437414C7}" type="datetimeFigureOut">
              <a:rPr lang="hu-HU" smtClean="0"/>
              <a:pPr/>
              <a:t>2013.11.12.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6F2FE-A777-4161-9094-8449D82E91A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174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6F2FE-A777-4161-9094-8449D82E91A4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7131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2" name="Alcím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13488-1075-4FB2-92C7-342287217B9C}" type="datetimeFigureOut">
              <a:rPr lang="hu-HU" smtClean="0"/>
              <a:pPr/>
              <a:t>2013.11.12.</a:t>
            </a:fld>
            <a:endParaRPr lang="hu-HU"/>
          </a:p>
        </p:txBody>
      </p:sp>
      <p:sp>
        <p:nvSpPr>
          <p:cNvPr id="20" name="Élőláb hely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03692-ECDE-4AB1-B41C-CBEA6C6A54E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13488-1075-4FB2-92C7-342287217B9C}" type="datetimeFigureOut">
              <a:rPr lang="hu-HU" smtClean="0"/>
              <a:pPr/>
              <a:t>2013.11.12.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03692-ECDE-4AB1-B41C-CBEA6C6A54E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13488-1075-4FB2-92C7-342287217B9C}" type="datetimeFigureOut">
              <a:rPr lang="hu-HU" smtClean="0"/>
              <a:pPr/>
              <a:t>2013.11.12.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03692-ECDE-4AB1-B41C-CBEA6C6A54E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13488-1075-4FB2-92C7-342287217B9C}" type="datetimeFigureOut">
              <a:rPr lang="hu-HU" smtClean="0"/>
              <a:pPr/>
              <a:t>2013.11.12.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03692-ECDE-4AB1-B41C-CBEA6C6A54E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13488-1075-4FB2-92C7-342287217B9C}" type="datetimeFigureOut">
              <a:rPr lang="hu-HU" smtClean="0"/>
              <a:pPr/>
              <a:t>2013.11.12.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03692-ECDE-4AB1-B41C-CBEA6C6A54E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13488-1075-4FB2-92C7-342287217B9C}" type="datetimeFigureOut">
              <a:rPr lang="hu-HU" smtClean="0"/>
              <a:pPr/>
              <a:t>2013.11.12.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03692-ECDE-4AB1-B41C-CBEA6C6A54E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13488-1075-4FB2-92C7-342287217B9C}" type="datetimeFigureOut">
              <a:rPr lang="hu-HU" smtClean="0"/>
              <a:pPr/>
              <a:t>2013.11.12.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03692-ECDE-4AB1-B41C-CBEA6C6A54E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13488-1075-4FB2-92C7-342287217B9C}" type="datetimeFigureOut">
              <a:rPr lang="hu-HU" smtClean="0"/>
              <a:pPr/>
              <a:t>2013.11.12.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03692-ECDE-4AB1-B41C-CBEA6C6A54E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13488-1075-4FB2-92C7-342287217B9C}" type="datetimeFigureOut">
              <a:rPr lang="hu-HU" smtClean="0"/>
              <a:pPr/>
              <a:t>2013.11.12.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03692-ECDE-4AB1-B41C-CBEA6C6A54E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Téglalap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13488-1075-4FB2-92C7-342287217B9C}" type="datetimeFigureOut">
              <a:rPr lang="hu-HU" smtClean="0"/>
              <a:pPr/>
              <a:t>2013.11.12.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03692-ECDE-4AB1-B41C-CBEA6C6A54E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13488-1075-4FB2-92C7-342287217B9C}" type="datetimeFigureOut">
              <a:rPr lang="hu-HU" smtClean="0"/>
              <a:pPr/>
              <a:t>2013.11.12.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03692-ECDE-4AB1-B41C-CBEA6C6A54E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9" name="Folyamatábra: Feldolgozá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olyamatábra: Feldolgozá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chemeClr val="accent2">
                <a:lumMod val="50000"/>
                <a:alpha val="49000"/>
              </a:schemeClr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ö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Fánk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3413488-1075-4FB2-92C7-342287217B9C}" type="datetimeFigureOut">
              <a:rPr lang="hu-HU" smtClean="0"/>
              <a:pPr/>
              <a:t>2013.11.12.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8C03692-ECDE-4AB1-B41C-CBEA6C6A54E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5" name="Téglalap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mailto:info@pkle.h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31640" y="620688"/>
            <a:ext cx="7498080" cy="4800600"/>
          </a:xfrm>
        </p:spPr>
        <p:txBody>
          <a:bodyPr>
            <a:normAutofit fontScale="92500"/>
          </a:bodyPr>
          <a:lstStyle/>
          <a:p>
            <a:pPr marL="82296" indent="0" algn="ctr">
              <a:lnSpc>
                <a:spcPct val="110000"/>
              </a:lnSpc>
              <a:buNone/>
            </a:pPr>
            <a:endParaRPr lang="hu-HU" sz="4400" b="1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82296" indent="0" algn="ctr">
              <a:lnSpc>
                <a:spcPct val="110000"/>
              </a:lnSpc>
              <a:buNone/>
            </a:pPr>
            <a:r>
              <a:rPr lang="hu-HU" sz="4400" b="1" u="sng" dirty="0" smtClean="0">
                <a:solidFill>
                  <a:schemeClr val="bg2">
                    <a:lumMod val="50000"/>
                  </a:schemeClr>
                </a:solidFill>
              </a:rPr>
              <a:t>103/2013. (XI.8.) VM rendelet</a:t>
            </a:r>
          </a:p>
          <a:p>
            <a:pPr marL="82296" indent="0" algn="ctr">
              <a:lnSpc>
                <a:spcPct val="110000"/>
              </a:lnSpc>
              <a:buNone/>
            </a:pPr>
            <a:r>
              <a:rPr lang="hu-HU" b="1" dirty="0" smtClean="0">
                <a:solidFill>
                  <a:schemeClr val="bg2">
                    <a:lumMod val="50000"/>
                  </a:schemeClr>
                </a:solidFill>
              </a:rPr>
              <a:t>az </a:t>
            </a:r>
            <a:r>
              <a:rPr lang="hu-HU" b="1" dirty="0" smtClean="0">
                <a:solidFill>
                  <a:schemeClr val="bg2">
                    <a:lumMod val="50000"/>
                  </a:schemeClr>
                </a:solidFill>
              </a:rPr>
              <a:t>Európai </a:t>
            </a:r>
            <a:r>
              <a:rPr lang="hu-HU" b="1" dirty="0">
                <a:solidFill>
                  <a:schemeClr val="bg2">
                    <a:lumMod val="50000"/>
                  </a:schemeClr>
                </a:solidFill>
              </a:rPr>
              <a:t>Mezőgazdasági Vidékfejlesztési Alapból nyújtandó, a vidéki gazdaság és a lakosság számára nyújtott alapszolgáltatások fejlesztésére</a:t>
            </a:r>
            <a:br>
              <a:rPr lang="hu-HU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hu-HU" b="1" dirty="0">
                <a:solidFill>
                  <a:schemeClr val="bg2">
                    <a:lumMod val="50000"/>
                  </a:schemeClr>
                </a:solidFill>
              </a:rPr>
              <a:t>2013-tól igénybe vehető támogatások részletes feltételeiről</a:t>
            </a:r>
            <a:endParaRPr lang="hu-HU" dirty="0">
              <a:solidFill>
                <a:schemeClr val="bg2">
                  <a:lumMod val="50000"/>
                </a:schemeClr>
              </a:solidFill>
            </a:endParaRPr>
          </a:p>
          <a:p>
            <a:endParaRPr lang="hu-HU" dirty="0"/>
          </a:p>
        </p:txBody>
      </p:sp>
      <p:pic>
        <p:nvPicPr>
          <p:cNvPr id="5" name="Kép 8" descr="eufla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5959725"/>
            <a:ext cx="1150938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Szabó Judit\Desktop\DIT_logó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917442"/>
            <a:ext cx="1761034" cy="80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Kép 2" descr="pkle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5834837"/>
            <a:ext cx="1547664" cy="971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870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4000" b="1" dirty="0" smtClean="0">
                <a:solidFill>
                  <a:srgbClr val="397426"/>
                </a:solidFill>
                <a:effectLst/>
              </a:rPr>
              <a:t/>
            </a:r>
            <a:br>
              <a:rPr lang="hu-HU" sz="4000" b="1" dirty="0" smtClean="0">
                <a:solidFill>
                  <a:srgbClr val="397426"/>
                </a:solidFill>
                <a:effectLst/>
              </a:rPr>
            </a:br>
            <a:r>
              <a:rPr lang="hu-HU" sz="4000" b="1" dirty="0" smtClean="0">
                <a:solidFill>
                  <a:srgbClr val="397426"/>
                </a:solidFill>
                <a:effectLst/>
              </a:rPr>
              <a:t>Támogatás mértéke</a:t>
            </a:r>
            <a:r>
              <a:rPr lang="hu-HU" dirty="0">
                <a:effectLst/>
              </a:rPr>
              <a:t/>
            </a:r>
            <a:br>
              <a:rPr lang="hu-HU" dirty="0">
                <a:effectLst/>
              </a:rPr>
            </a:b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támogatás mértéke az összes elszámolható kiadás 100%- a. </a:t>
            </a:r>
            <a:endParaRPr lang="hu-HU" dirty="0" smtClean="0"/>
          </a:p>
          <a:p>
            <a:r>
              <a:rPr lang="hu-HU" dirty="0"/>
              <a:t>Egy támogatási kérelem keretében az 1. és 2. célterület vonatkozásában a megítélt támogatás összege </a:t>
            </a:r>
          </a:p>
          <a:p>
            <a:pPr lvl="1"/>
            <a:r>
              <a:rPr lang="hu-HU" i="1" dirty="0"/>
              <a:t>a)</a:t>
            </a:r>
            <a:r>
              <a:rPr lang="hu-HU" dirty="0"/>
              <a:t> személygépkocsi esetében legfeljebb 3.500.000 forint;</a:t>
            </a:r>
          </a:p>
          <a:p>
            <a:pPr lvl="1"/>
            <a:r>
              <a:rPr lang="hu-HU" i="1" dirty="0"/>
              <a:t>b)</a:t>
            </a:r>
            <a:r>
              <a:rPr lang="hu-HU" dirty="0"/>
              <a:t> terepjáró személygépkocsi esetében legfeljebb 5.000.000 forint;</a:t>
            </a:r>
          </a:p>
          <a:p>
            <a:pPr lvl="1"/>
            <a:r>
              <a:rPr lang="hu-HU" i="1" dirty="0"/>
              <a:t>c)</a:t>
            </a:r>
            <a:r>
              <a:rPr lang="hu-HU" dirty="0"/>
              <a:t> mikrobusz esetében legfeljebb 10.000.000 forint.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637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 smtClean="0">
                <a:solidFill>
                  <a:srgbClr val="397426"/>
                </a:solidFill>
                <a:effectLst/>
              </a:rPr>
              <a:t>Támogatás mértéke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A 3. célterület az igényelhető támogatás összege ügyfelenként </a:t>
            </a:r>
          </a:p>
          <a:p>
            <a:pPr lvl="1"/>
            <a:r>
              <a:rPr lang="hu-HU" i="1" dirty="0"/>
              <a:t>a)</a:t>
            </a:r>
            <a:r>
              <a:rPr lang="hu-HU" dirty="0"/>
              <a:t> ha az ügyfél </a:t>
            </a:r>
            <a:r>
              <a:rPr lang="hu-HU" dirty="0" smtClean="0"/>
              <a:t>a lakosság </a:t>
            </a:r>
            <a:r>
              <a:rPr lang="hu-HU" dirty="0"/>
              <a:t>és a vállalkozások információhoz való </a:t>
            </a:r>
            <a:r>
              <a:rPr lang="hu-HU" dirty="0" smtClean="0"/>
              <a:t>hozzájutását, valamint  közösségfejlesztő </a:t>
            </a:r>
            <a:r>
              <a:rPr lang="hu-HU" dirty="0"/>
              <a:t>és közösségi </a:t>
            </a:r>
            <a:r>
              <a:rPr lang="hu-HU" dirty="0" smtClean="0"/>
              <a:t>programok szervezését vállalja, akkor </a:t>
            </a:r>
            <a:r>
              <a:rPr lang="hu-HU" dirty="0"/>
              <a:t>legfeljebb 25.000.000 forint;</a:t>
            </a:r>
          </a:p>
          <a:p>
            <a:pPr lvl="1"/>
            <a:r>
              <a:rPr lang="hu-HU" i="1" dirty="0"/>
              <a:t>b)</a:t>
            </a:r>
            <a:r>
              <a:rPr lang="hu-HU" dirty="0"/>
              <a:t> ha </a:t>
            </a:r>
            <a:r>
              <a:rPr lang="hu-HU" dirty="0" smtClean="0"/>
              <a:t>a az ügyfél könyvtári szolgáltatást is nyújt, akkor </a:t>
            </a:r>
            <a:r>
              <a:rPr lang="hu-HU" dirty="0"/>
              <a:t>legfeljebb 30.000.000 forint.</a:t>
            </a:r>
          </a:p>
          <a:p>
            <a:r>
              <a:rPr lang="hu-HU" dirty="0" smtClean="0"/>
              <a:t>A </a:t>
            </a:r>
            <a:r>
              <a:rPr lang="hu-HU" dirty="0"/>
              <a:t>4. célterület esetében az igényelhető támogatás összege ügyfelenként legfeljebb 25.000.000 forint.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322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/>
          </a:bodyPr>
          <a:lstStyle/>
          <a:p>
            <a:pPr algn="ctr"/>
            <a:r>
              <a:rPr lang="hu-HU" dirty="0">
                <a:solidFill>
                  <a:srgbClr val="397426"/>
                </a:solidFill>
                <a:effectLst/>
              </a:rPr>
              <a:t>Elszámolható </a:t>
            </a:r>
            <a:r>
              <a:rPr lang="hu-HU" dirty="0" smtClean="0">
                <a:solidFill>
                  <a:srgbClr val="397426"/>
                </a:solidFill>
                <a:effectLst/>
              </a:rPr>
              <a:t>kiadások</a:t>
            </a:r>
            <a:endParaRPr lang="hu-HU" dirty="0">
              <a:solidFill>
                <a:srgbClr val="397426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293568"/>
          </a:xfrm>
        </p:spPr>
        <p:txBody>
          <a:bodyPr>
            <a:noAutofit/>
          </a:bodyPr>
          <a:lstStyle/>
          <a:p>
            <a:r>
              <a:rPr lang="hu-HU" sz="2600" dirty="0" smtClean="0"/>
              <a:t>1. </a:t>
            </a:r>
            <a:r>
              <a:rPr lang="hu-HU" sz="2600" dirty="0"/>
              <a:t>és 2. célterület esetében</a:t>
            </a:r>
          </a:p>
          <a:p>
            <a:pPr lvl="1"/>
            <a:r>
              <a:rPr lang="hu-HU" sz="2400" i="1" dirty="0" err="1"/>
              <a:t>aa</a:t>
            </a:r>
            <a:r>
              <a:rPr lang="hu-HU" sz="2400" i="1" dirty="0"/>
              <a:t>)</a:t>
            </a:r>
            <a:r>
              <a:rPr lang="hu-HU" sz="2400" dirty="0"/>
              <a:t> a támogatott célt szolgáló gépjármű beszerzési értéke;</a:t>
            </a:r>
          </a:p>
          <a:p>
            <a:pPr lvl="1"/>
            <a:r>
              <a:rPr lang="hu-HU" sz="2400" i="1" dirty="0"/>
              <a:t>ab)</a:t>
            </a:r>
            <a:r>
              <a:rPr lang="hu-HU" sz="2400" dirty="0"/>
              <a:t> a beszerzett gépjármű átalakításának, akadály-mentesítésének költsége;</a:t>
            </a:r>
          </a:p>
          <a:p>
            <a:pPr lvl="1"/>
            <a:r>
              <a:rPr lang="hu-HU" sz="2400" i="1" dirty="0" err="1"/>
              <a:t>ac</a:t>
            </a:r>
            <a:r>
              <a:rPr lang="hu-HU" sz="2400" i="1" dirty="0"/>
              <a:t>)</a:t>
            </a:r>
            <a:r>
              <a:rPr lang="hu-HU" sz="2400" dirty="0"/>
              <a:t> a biztonságos közlekedés feltételeit megteremtő kiegészítő eszközök költsége;</a:t>
            </a:r>
          </a:p>
          <a:p>
            <a:pPr lvl="1"/>
            <a:r>
              <a:rPr lang="hu-HU" sz="2400" i="1" dirty="0"/>
              <a:t>ad)</a:t>
            </a:r>
            <a:r>
              <a:rPr lang="hu-HU" sz="2400" dirty="0"/>
              <a:t> beszerzett gépjármű forgalomba helyezési költsége;</a:t>
            </a:r>
          </a:p>
          <a:p>
            <a:pPr lvl="1"/>
            <a:r>
              <a:rPr lang="hu-HU" sz="2400" i="1" dirty="0" err="1"/>
              <a:t>ae</a:t>
            </a:r>
            <a:r>
              <a:rPr lang="hu-HU" sz="2400" i="1" dirty="0"/>
              <a:t>)</a:t>
            </a:r>
            <a:r>
              <a:rPr lang="hu-HU" sz="2400" dirty="0"/>
              <a:t> a gépjármű forgalomba helyezéséhez kapcsolódóan megfizetett regisztrációs adó;</a:t>
            </a:r>
          </a:p>
          <a:p>
            <a:pPr lvl="1"/>
            <a:r>
              <a:rPr lang="hu-HU" sz="2400" i="1" dirty="0" err="1"/>
              <a:t>af</a:t>
            </a:r>
            <a:r>
              <a:rPr lang="hu-HU" sz="2400" i="1" dirty="0"/>
              <a:t>)</a:t>
            </a:r>
            <a:r>
              <a:rPr lang="hu-HU" sz="2400" dirty="0"/>
              <a:t> arculati elemek elhelyezéséhez kapcsolódó költségek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24563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92088"/>
          </a:xfrm>
        </p:spPr>
        <p:txBody>
          <a:bodyPr>
            <a:normAutofit/>
          </a:bodyPr>
          <a:lstStyle/>
          <a:p>
            <a:pPr algn="ctr"/>
            <a:r>
              <a:rPr lang="hu-HU" dirty="0">
                <a:solidFill>
                  <a:srgbClr val="397426"/>
                </a:solidFill>
                <a:effectLst/>
              </a:rPr>
              <a:t>Elszámolható </a:t>
            </a:r>
            <a:r>
              <a:rPr lang="hu-HU" dirty="0" smtClean="0">
                <a:solidFill>
                  <a:srgbClr val="397426"/>
                </a:solidFill>
                <a:effectLst/>
              </a:rPr>
              <a:t>kiadások</a:t>
            </a:r>
            <a:endParaRPr lang="hu-HU" dirty="0">
              <a:solidFill>
                <a:srgbClr val="397426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904656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hu-HU" sz="1500" b="1" dirty="0" smtClean="0"/>
              <a:t>A </a:t>
            </a:r>
            <a:r>
              <a:rPr lang="hu-HU" sz="1500" b="1" dirty="0"/>
              <a:t>3. </a:t>
            </a:r>
            <a:r>
              <a:rPr lang="hu-HU" sz="1500" b="1" dirty="0" smtClean="0"/>
              <a:t> és 4. célterület esetében (felújítás, bővítés, korszerűsítés):</a:t>
            </a:r>
          </a:p>
          <a:p>
            <a:r>
              <a:rPr lang="hu-HU" sz="1500" b="1" dirty="0" smtClean="0"/>
              <a:t>1</a:t>
            </a:r>
            <a:r>
              <a:rPr lang="hu-HU" sz="1500" b="1" dirty="0" smtClean="0"/>
              <a:t>., </a:t>
            </a:r>
            <a:r>
              <a:rPr lang="hu-HU" sz="1500" dirty="0" smtClean="0"/>
              <a:t>épület </a:t>
            </a:r>
            <a:r>
              <a:rPr lang="hu-HU" sz="1500" dirty="0" smtClean="0"/>
              <a:t>és építmények külső és belső felújításához, bővítéséhez, korszerűsítéséhez kapcsolódó munkák;</a:t>
            </a:r>
          </a:p>
          <a:p>
            <a:r>
              <a:rPr lang="hu-HU" sz="1500" b="1" dirty="0" smtClean="0"/>
              <a:t>2</a:t>
            </a:r>
            <a:r>
              <a:rPr lang="hu-HU" sz="1500" b="1" dirty="0" smtClean="0"/>
              <a:t>.,  </a:t>
            </a:r>
            <a:r>
              <a:rPr lang="hu-HU" sz="1500" dirty="0"/>
              <a:t>az 1. pontban foglalt fejlesztéssel érintett épülethez kapcsolódó, önállóan nem támogatható kiadások:</a:t>
            </a:r>
          </a:p>
          <a:p>
            <a:pPr lvl="1"/>
            <a:r>
              <a:rPr lang="hu-HU" sz="1500" dirty="0"/>
              <a:t>a) külső nyílászáróinak cseréje, beépítése;</a:t>
            </a:r>
          </a:p>
          <a:p>
            <a:pPr lvl="1"/>
            <a:r>
              <a:rPr lang="hu-HU" sz="1500" dirty="0"/>
              <a:t>b) épület szigetelése; </a:t>
            </a:r>
          </a:p>
          <a:p>
            <a:pPr lvl="1"/>
            <a:r>
              <a:rPr lang="hu-HU" sz="1500" dirty="0"/>
              <a:t>c) épületek akadálymentesítése;</a:t>
            </a:r>
          </a:p>
          <a:p>
            <a:pPr lvl="1"/>
            <a:r>
              <a:rPr lang="hu-HU" sz="1500" dirty="0"/>
              <a:t>d) fenntartható, környezetbarát, megújuló energiaforrásokat felhasználó gépek és berendezések kiépítése, korszerűsítése (meleg víz, fűtés és elektromos áram előállítása céljából);</a:t>
            </a:r>
          </a:p>
          <a:p>
            <a:pPr lvl="1"/>
            <a:r>
              <a:rPr lang="hu-HU" sz="1500" dirty="0"/>
              <a:t>e) vagyonvédelmi elektronikai és hűtőberendezések, rendszer kiépítése, korszerűsítése;</a:t>
            </a:r>
          </a:p>
          <a:p>
            <a:r>
              <a:rPr lang="hu-HU" sz="1500" b="1" dirty="0"/>
              <a:t>3</a:t>
            </a:r>
            <a:r>
              <a:rPr lang="hu-HU" sz="1500" b="1" dirty="0" smtClean="0"/>
              <a:t>.,  </a:t>
            </a:r>
            <a:r>
              <a:rPr lang="hu-HU" sz="1500" dirty="0"/>
              <a:t>a megvalósulási helyszín környezetének kialakítása kapcsán önállóan nem, kizárólag az 1-2. pontban foglaltakkal együtt támogatható kiadások:</a:t>
            </a:r>
          </a:p>
          <a:p>
            <a:pPr lvl="1"/>
            <a:r>
              <a:rPr lang="hu-HU" sz="1500" dirty="0"/>
              <a:t>a) használati térelemek beszerzése (pad, asztal, hulladékgyűjtő és - tároló);</a:t>
            </a:r>
          </a:p>
          <a:p>
            <a:pPr lvl="1"/>
            <a:r>
              <a:rPr lang="hu-HU" sz="1500" dirty="0"/>
              <a:t>b) látvány térelemek beszerzése (favédőrácsok, virágtartók, </a:t>
            </a:r>
            <a:r>
              <a:rPr lang="hu-HU" sz="1500" dirty="0" err="1"/>
              <a:t>díszkutak</a:t>
            </a:r>
            <a:r>
              <a:rPr lang="hu-HU" sz="1500" dirty="0"/>
              <a:t>, információs táblák, kültéri órák, zászlótartók, kandeláberek);</a:t>
            </a:r>
          </a:p>
          <a:p>
            <a:pPr lvl="1"/>
            <a:r>
              <a:rPr lang="hu-HU" sz="1500" dirty="0"/>
              <a:t>c) </a:t>
            </a:r>
            <a:r>
              <a:rPr lang="hu-HU" sz="1500" dirty="0" err="1"/>
              <a:t>fásszárú</a:t>
            </a:r>
            <a:r>
              <a:rPr lang="hu-HU" sz="1500" dirty="0"/>
              <a:t>, lágyszárú növények beszerzése és telepítése, parkosítás;</a:t>
            </a:r>
          </a:p>
          <a:p>
            <a:pPr lvl="1"/>
            <a:r>
              <a:rPr lang="hu-HU" sz="1500" dirty="0"/>
              <a:t>d) meglévő és új parkok beépített öntözőrendszerének kiépítése;</a:t>
            </a:r>
          </a:p>
          <a:p>
            <a:pPr lvl="1"/>
            <a:r>
              <a:rPr lang="hu-HU" sz="1500" dirty="0"/>
              <a:t>e) játszótéri eszközök (homokozó kialakítása, tornaeszközök, hinta) beszerzése</a:t>
            </a:r>
            <a:r>
              <a:rPr lang="hu-HU" sz="1500" dirty="0" smtClean="0"/>
              <a:t>.</a:t>
            </a:r>
            <a:endParaRPr lang="hu-HU" sz="1500" dirty="0"/>
          </a:p>
        </p:txBody>
      </p:sp>
    </p:spTree>
    <p:extLst>
      <p:ext uri="{BB962C8B-B14F-4D97-AF65-F5344CB8AC3E}">
        <p14:creationId xmlns:p14="http://schemas.microsoft.com/office/powerpoint/2010/main" val="246831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rgbClr val="397426"/>
                </a:solidFill>
                <a:effectLst/>
              </a:rPr>
              <a:t>Elszámolható kiadások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hu-HU" dirty="0"/>
              <a:t>A 3.  és 4. célterület esetében </a:t>
            </a:r>
            <a:r>
              <a:rPr lang="hu-HU" dirty="0" smtClean="0"/>
              <a:t> a </a:t>
            </a:r>
            <a:r>
              <a:rPr lang="hu-HU" dirty="0"/>
              <a:t>megvalósulási helyszín kialakításához kapcsolódó, földrészleten belüli kisléptékű infrastruktúra-fejlesztések:</a:t>
            </a:r>
          </a:p>
          <a:p>
            <a:pPr lvl="1"/>
            <a:r>
              <a:rPr lang="hu-HU" dirty="0"/>
              <a:t>a) tereprendezéshez kapcsolódó építési munkák;</a:t>
            </a:r>
          </a:p>
          <a:p>
            <a:pPr lvl="1"/>
            <a:r>
              <a:rPr lang="hu-HU" dirty="0"/>
              <a:t>b) szelektív hulladékgyűjtők és - tárolók kiépítése;</a:t>
            </a:r>
          </a:p>
          <a:p>
            <a:pPr lvl="1"/>
            <a:r>
              <a:rPr lang="hu-HU" dirty="0"/>
              <a:t>c) vonalas létesítmény kiépítése, fejlesztése; </a:t>
            </a:r>
          </a:p>
          <a:p>
            <a:pPr lvl="1"/>
            <a:r>
              <a:rPr lang="hu-HU" dirty="0"/>
              <a:t>d) a belső út, sétány, parkolóhelyek, </a:t>
            </a:r>
            <a:r>
              <a:rPr lang="hu-HU" dirty="0" err="1"/>
              <a:t>tárolóhelyek</a:t>
            </a:r>
            <a:r>
              <a:rPr lang="hu-HU" dirty="0"/>
              <a:t> és kerítés kiépítése, </a:t>
            </a:r>
            <a:r>
              <a:rPr lang="hu-HU" dirty="0" smtClean="0"/>
              <a:t>felújítása.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3799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rgbClr val="397426"/>
                </a:solidFill>
                <a:effectLst/>
              </a:rPr>
              <a:t>Elszámolható kiadások</a:t>
            </a:r>
            <a:endParaRPr lang="hu-HU" dirty="0">
              <a:solidFill>
                <a:srgbClr val="397426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2400" dirty="0" smtClean="0"/>
              <a:t>4</a:t>
            </a:r>
            <a:r>
              <a:rPr lang="hu-HU" sz="2400" dirty="0"/>
              <a:t>. </a:t>
            </a:r>
            <a:r>
              <a:rPr lang="hu-HU" sz="2400" dirty="0" smtClean="0"/>
              <a:t>célterület: (építésen és infrastruktúra fejlesztésen kívül) </a:t>
            </a:r>
            <a:endParaRPr lang="hu-HU" sz="2400" dirty="0"/>
          </a:p>
          <a:p>
            <a:pPr lvl="1"/>
            <a:r>
              <a:rPr lang="hu-HU" sz="2200" i="1" dirty="0" err="1"/>
              <a:t>ca</a:t>
            </a:r>
            <a:r>
              <a:rPr lang="hu-HU" sz="2200" i="1" dirty="0"/>
              <a:t>)</a:t>
            </a:r>
            <a:r>
              <a:rPr lang="hu-HU" sz="2200" dirty="0"/>
              <a:t> a kennel, </a:t>
            </a:r>
            <a:r>
              <a:rPr lang="hu-HU" sz="2200" dirty="0" err="1"/>
              <a:t>box</a:t>
            </a:r>
            <a:r>
              <a:rPr lang="hu-HU" sz="2200" dirty="0"/>
              <a:t> kialakításához, korszerűsítéséhez, </a:t>
            </a:r>
          </a:p>
          <a:p>
            <a:pPr lvl="1"/>
            <a:r>
              <a:rPr lang="hu-HU" sz="2200" i="1" dirty="0" err="1"/>
              <a:t>cb</a:t>
            </a:r>
            <a:r>
              <a:rPr lang="hu-HU" sz="2200" i="1" dirty="0"/>
              <a:t>)</a:t>
            </a:r>
            <a:r>
              <a:rPr lang="hu-HU" sz="2200" dirty="0"/>
              <a:t> a kerítés építéséhez, felújításához,</a:t>
            </a:r>
          </a:p>
          <a:p>
            <a:pPr lvl="1"/>
            <a:r>
              <a:rPr lang="hu-HU" sz="2200" i="1" dirty="0" err="1"/>
              <a:t>cc</a:t>
            </a:r>
            <a:r>
              <a:rPr lang="hu-HU" sz="2200" i="1" dirty="0"/>
              <a:t>) </a:t>
            </a:r>
            <a:r>
              <a:rPr lang="hu-HU" sz="2200" dirty="0"/>
              <a:t>az</a:t>
            </a:r>
            <a:r>
              <a:rPr lang="hu-HU" sz="2200" i="1" dirty="0"/>
              <a:t> </a:t>
            </a:r>
            <a:r>
              <a:rPr lang="hu-HU" sz="2200" dirty="0"/>
              <a:t>itató, etető kiépítéséhez,</a:t>
            </a:r>
          </a:p>
          <a:p>
            <a:pPr lvl="1"/>
            <a:r>
              <a:rPr lang="hu-HU" sz="2200" i="1" dirty="0"/>
              <a:t>cd) </a:t>
            </a:r>
            <a:r>
              <a:rPr lang="hu-HU" sz="2200" dirty="0"/>
              <a:t>a ketrec, kutyaház kialakításához,</a:t>
            </a:r>
          </a:p>
          <a:p>
            <a:pPr lvl="1"/>
            <a:r>
              <a:rPr lang="hu-HU" sz="2200" i="1" dirty="0" err="1"/>
              <a:t>ce</a:t>
            </a:r>
            <a:r>
              <a:rPr lang="hu-HU" sz="2200" i="1" dirty="0"/>
              <a:t>) </a:t>
            </a:r>
            <a:r>
              <a:rPr lang="hu-HU" sz="2200" dirty="0"/>
              <a:t>a magasnyomású mosó beszerzéséhez,</a:t>
            </a:r>
          </a:p>
          <a:p>
            <a:pPr lvl="1"/>
            <a:r>
              <a:rPr lang="hu-HU" sz="2200" i="1" dirty="0" err="1"/>
              <a:t>cf</a:t>
            </a:r>
            <a:r>
              <a:rPr lang="hu-HU" sz="2200" i="1" dirty="0"/>
              <a:t>)</a:t>
            </a:r>
            <a:r>
              <a:rPr lang="hu-HU" sz="2200" dirty="0"/>
              <a:t> chipleolvasó készülék beszerzéséhez szükséges </a:t>
            </a:r>
            <a:r>
              <a:rPr lang="hu-HU" sz="2200" dirty="0" smtClean="0"/>
              <a:t>költségek,</a:t>
            </a:r>
          </a:p>
          <a:p>
            <a:pPr lvl="1"/>
            <a:r>
              <a:rPr lang="hu-HU" sz="2200" i="1" dirty="0"/>
              <a:t>c</a:t>
            </a:r>
            <a:r>
              <a:rPr lang="hu-HU" sz="2200" i="1" dirty="0" smtClean="0"/>
              <a:t>g) </a:t>
            </a:r>
            <a:r>
              <a:rPr lang="hu-HU" sz="2200" dirty="0"/>
              <a:t>állatvizsgáló asztal beszerzéséhez szükséges </a:t>
            </a:r>
            <a:r>
              <a:rPr lang="hu-HU" sz="2200" dirty="0"/>
              <a:t>költségek</a:t>
            </a:r>
          </a:p>
          <a:p>
            <a:pPr lvl="1"/>
            <a:r>
              <a:rPr lang="hu-HU" sz="2200" i="1" dirty="0" err="1"/>
              <a:t>ch</a:t>
            </a:r>
            <a:r>
              <a:rPr lang="hu-HU" sz="2200" i="1" dirty="0"/>
              <a:t>) </a:t>
            </a:r>
            <a:r>
              <a:rPr lang="hu-HU" sz="2200" dirty="0"/>
              <a:t>a Vhr. 31. § (1) bekezdése szerinti egyéb elszámolható kiadások.</a:t>
            </a:r>
          </a:p>
          <a:p>
            <a:pPr lvl="1"/>
            <a:endParaRPr lang="hu-HU" sz="2400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05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>
                <a:solidFill>
                  <a:srgbClr val="397426"/>
                </a:solidFill>
                <a:effectLst/>
              </a:rPr>
              <a:t>Kötelezettségek</a:t>
            </a:r>
            <a:endParaRPr lang="hu-HU" dirty="0">
              <a:solidFill>
                <a:srgbClr val="397426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904656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hu-HU" sz="2800" dirty="0"/>
              <a:t>Az </a:t>
            </a:r>
            <a:r>
              <a:rPr lang="hu-HU" sz="2800" u="sng" dirty="0"/>
              <a:t>1. és 2. célterület </a:t>
            </a:r>
            <a:r>
              <a:rPr lang="hu-HU" sz="2800" dirty="0"/>
              <a:t>esetében az ügyfél nyilatkozatban vállalja, hogy</a:t>
            </a:r>
          </a:p>
          <a:p>
            <a:r>
              <a:rPr lang="hu-HU" sz="2800" dirty="0" smtClean="0"/>
              <a:t>e </a:t>
            </a:r>
            <a:r>
              <a:rPr lang="hu-HU" sz="2800" dirty="0"/>
              <a:t>rendelet alapján beszerzendő gépjárműre – legkésőbb az utolsó kifizetési kérelem benyújtásáig – CASCO biztosítást köt, és azt az üzemeltetési kötelezettségének időszaka alatt fenntartja;</a:t>
            </a:r>
          </a:p>
          <a:p>
            <a:r>
              <a:rPr lang="hu-HU" sz="2800" dirty="0" smtClean="0"/>
              <a:t>az </a:t>
            </a:r>
            <a:r>
              <a:rPr lang="hu-HU" sz="2800" dirty="0"/>
              <a:t>e rendelet alapján beszerzett gépjárművel az (6) bekezdésben vállalt szolgáltatást ingyenesen látja el</a:t>
            </a:r>
            <a:r>
              <a:rPr lang="hu-HU" sz="2800" dirty="0" smtClean="0"/>
              <a:t>.</a:t>
            </a:r>
            <a:r>
              <a:rPr lang="hu-HU" sz="2800" dirty="0"/>
              <a:t> </a:t>
            </a:r>
            <a:endParaRPr lang="hu-HU" sz="2800" dirty="0" smtClean="0"/>
          </a:p>
          <a:p>
            <a:pPr marL="82296" indent="0">
              <a:buNone/>
            </a:pPr>
            <a:r>
              <a:rPr lang="hu-HU" sz="2800" dirty="0" smtClean="0"/>
              <a:t>Az </a:t>
            </a:r>
            <a:r>
              <a:rPr lang="hu-HU" sz="2800" u="sng" dirty="0"/>
              <a:t>1. célterület </a:t>
            </a:r>
            <a:r>
              <a:rPr lang="hu-HU" sz="2800" dirty="0"/>
              <a:t>vonatkozásában a beszerzés által megvalósuló fejlesztésnek a falu- és tanyagondnoki szolgáltatás esetén a személyes gondoskodást nyújtó szociális intézmények szakmai feladatairól és működésük feltételeiről szóló 1/2000. (I. 7.) SZCSM rendelet (a továbbiakban: SZCSM rendelet) 5/A. §- </a:t>
            </a:r>
            <a:r>
              <a:rPr lang="hu-HU" sz="2800" dirty="0" err="1"/>
              <a:t>ának</a:t>
            </a:r>
            <a:r>
              <a:rPr lang="hu-HU" sz="2800" dirty="0"/>
              <a:t> megfelelő szakmai programon kell alapulnia. A 2. célterület esetében az ügyfelek által benyújtott szakmai programnak az SZCSM rendelet 5/A. § (1) bekezdésében felsoroltakat kell tartalmazni.</a:t>
            </a:r>
          </a:p>
          <a:p>
            <a:pPr>
              <a:lnSpc>
                <a:spcPct val="110000"/>
              </a:lnSpc>
            </a:pPr>
            <a:endParaRPr lang="hu-HU" sz="2900" dirty="0"/>
          </a:p>
        </p:txBody>
      </p:sp>
    </p:spTree>
    <p:extLst>
      <p:ext uri="{BB962C8B-B14F-4D97-AF65-F5344CB8AC3E}">
        <p14:creationId xmlns:p14="http://schemas.microsoft.com/office/powerpoint/2010/main" val="74030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>
                <a:solidFill>
                  <a:srgbClr val="397426"/>
                </a:solidFill>
                <a:effectLst/>
              </a:rPr>
              <a:t>Kötelezettségek</a:t>
            </a:r>
            <a:endParaRPr lang="hu-HU" dirty="0">
              <a:solidFill>
                <a:srgbClr val="397426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904656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hu-HU" sz="2200" dirty="0"/>
              <a:t>Az ügyfél a </a:t>
            </a:r>
            <a:r>
              <a:rPr lang="hu-HU" sz="2200" u="sng" dirty="0"/>
              <a:t>3. célterületen </a:t>
            </a:r>
            <a:r>
              <a:rPr lang="hu-HU" sz="2200" dirty="0"/>
              <a:t>belül az üzemeltetési kötelezettség ideje alatt az alábbi szolgáltatásokat köteles nyújtani térítésmentesen: </a:t>
            </a:r>
          </a:p>
          <a:p>
            <a:r>
              <a:rPr lang="hu-HU" sz="2200" dirty="0" smtClean="0"/>
              <a:t>a </a:t>
            </a:r>
            <a:r>
              <a:rPr lang="hu-HU" sz="2200" dirty="0"/>
              <a:t>lakosság és a vállalkozások információhoz való hozzájutásának elősegítése és MNVH tájékoztatás nyújtása;</a:t>
            </a:r>
          </a:p>
          <a:p>
            <a:r>
              <a:rPr lang="hu-HU" sz="2200" dirty="0" smtClean="0"/>
              <a:t>közösségi </a:t>
            </a:r>
            <a:r>
              <a:rPr lang="hu-HU" sz="2200" dirty="0"/>
              <a:t>programok szervezése, lebonyolítása és a folyamatok nyomon követése;</a:t>
            </a:r>
          </a:p>
          <a:p>
            <a:r>
              <a:rPr lang="hu-HU" sz="2200" dirty="0" smtClean="0"/>
              <a:t>közművelődési </a:t>
            </a:r>
            <a:r>
              <a:rPr lang="hu-HU" sz="2200" dirty="0"/>
              <a:t>programok szervezése, lebonyolítása és a folyamatok nyomon </a:t>
            </a:r>
            <a:r>
              <a:rPr lang="hu-HU" sz="2200" dirty="0" smtClean="0"/>
              <a:t>követése;</a:t>
            </a:r>
          </a:p>
          <a:p>
            <a:r>
              <a:rPr lang="hu-HU" sz="2200" dirty="0" smtClean="0"/>
              <a:t>ingyenesen </a:t>
            </a:r>
            <a:r>
              <a:rPr lang="hu-HU" sz="2200" dirty="0"/>
              <a:t>szélessávú internet </a:t>
            </a:r>
            <a:r>
              <a:rPr lang="hu-HU" sz="2200" dirty="0" smtClean="0"/>
              <a:t>hozzáférés.</a:t>
            </a:r>
            <a:endParaRPr lang="hu-HU" sz="2200" dirty="0"/>
          </a:p>
          <a:p>
            <a:pPr marL="82296" indent="0">
              <a:buNone/>
            </a:pPr>
            <a:r>
              <a:rPr lang="hu-HU" sz="2200" dirty="0" smtClean="0"/>
              <a:t>Az </a:t>
            </a:r>
            <a:r>
              <a:rPr lang="hu-HU" sz="2200" dirty="0"/>
              <a:t>ügyfél vagy az ügyfél által megbízott személy köteles egy alkalommal részt venni a Nemzeti </a:t>
            </a:r>
            <a:r>
              <a:rPr lang="hu-HU" sz="2200" dirty="0" err="1"/>
              <a:t>Agrárszaktanácsadási</a:t>
            </a:r>
            <a:r>
              <a:rPr lang="hu-HU" sz="2200" dirty="0"/>
              <a:t>, Képzési és Vidékfejlesztési Intézet  által, az ügyfelek számára szervezett közösségi animátor képzésen, és az azt igazoló tanúsítványt az utolsó kifizetési kérelemhez benyújtani. </a:t>
            </a:r>
            <a:endParaRPr lang="hu-HU" sz="2200" dirty="0" smtClean="0"/>
          </a:p>
          <a:p>
            <a:pPr marL="82296" indent="0">
              <a:buNone/>
            </a:pPr>
            <a:r>
              <a:rPr lang="hu-HU" sz="2200" dirty="0" smtClean="0"/>
              <a:t>A szolgáltatások megvalósulását dokumentálni kell!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217673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498080" cy="864096"/>
          </a:xfrm>
        </p:spPr>
        <p:txBody>
          <a:bodyPr/>
          <a:lstStyle/>
          <a:p>
            <a:pPr algn="ctr"/>
            <a:r>
              <a:rPr lang="hu-HU" dirty="0">
                <a:solidFill>
                  <a:srgbClr val="397426"/>
                </a:solidFill>
                <a:effectLst/>
              </a:rPr>
              <a:t>Kötelezettségek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616624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hu-HU" dirty="0" smtClean="0"/>
              <a:t>Az ügyfél </a:t>
            </a:r>
            <a:r>
              <a:rPr lang="hu-HU" dirty="0"/>
              <a:t>a 3. célterület </a:t>
            </a:r>
            <a:r>
              <a:rPr lang="hu-HU" dirty="0" smtClean="0"/>
              <a:t>vonatkozásában </a:t>
            </a:r>
            <a:r>
              <a:rPr lang="hu-HU" dirty="0"/>
              <a:t>köteles az üzemeltetési kötelezettség ideje </a:t>
            </a:r>
            <a:r>
              <a:rPr lang="hu-HU" dirty="0" smtClean="0"/>
              <a:t>alatt</a:t>
            </a:r>
          </a:p>
          <a:p>
            <a:r>
              <a:rPr lang="hu-HU" dirty="0" smtClean="0"/>
              <a:t>a </a:t>
            </a:r>
            <a:r>
              <a:rPr lang="hu-HU" dirty="0"/>
              <a:t>közösségi kezdeményezésekhez illeszkedve legalább heti 25 órában a nyitva tartást megvalósítani, valamint </a:t>
            </a:r>
          </a:p>
          <a:p>
            <a:r>
              <a:rPr lang="hu-HU" dirty="0" smtClean="0"/>
              <a:t>a </a:t>
            </a:r>
            <a:r>
              <a:rPr lang="hu-HU" dirty="0"/>
              <a:t>nyitvatartási időt meghirdetni és kifüggeszteni. </a:t>
            </a:r>
          </a:p>
          <a:p>
            <a:pPr marL="82296" indent="0">
              <a:buNone/>
            </a:pPr>
            <a:r>
              <a:rPr lang="hu-HU" dirty="0" smtClean="0"/>
              <a:t>A </a:t>
            </a:r>
            <a:r>
              <a:rPr lang="hu-HU" dirty="0"/>
              <a:t>3. célterület vonatkozásában az ügyfél vállalhatja, hogy a (2) bekezdésben előírtakon felül a </a:t>
            </a:r>
            <a:r>
              <a:rPr lang="hu-HU" dirty="0" err="1"/>
              <a:t>Kultv</a:t>
            </a:r>
            <a:r>
              <a:rPr lang="hu-HU" dirty="0"/>
              <a:t>. 64. § (2) bekezdése szerint nyilvános könyvtárat tart fenn vagy a megyei könyvtár szolgáltatásainak igénybevételével teljesíti a lakosság számára a könyvtári szolgáltató hely működtetését, vagy fiókkönyvtári ellátás </a:t>
            </a:r>
            <a:r>
              <a:rPr lang="hu-HU" dirty="0" smtClean="0"/>
              <a:t>működtetését.  Ez esetben a </a:t>
            </a:r>
            <a:r>
              <a:rPr lang="hu-HU" dirty="0"/>
              <a:t>nyitvatartási feltételeket</a:t>
            </a:r>
            <a:r>
              <a:rPr lang="hu-HU" dirty="0" smtClean="0"/>
              <a:t> az alábbiak szerint rögzítik:</a:t>
            </a:r>
          </a:p>
          <a:p>
            <a:r>
              <a:rPr lang="hu-HU" dirty="0" smtClean="0"/>
              <a:t>nyilvános </a:t>
            </a:r>
            <a:r>
              <a:rPr lang="hu-HU" dirty="0"/>
              <a:t>könyvtár esetén az alapító okiratban vagy az </a:t>
            </a:r>
            <a:r>
              <a:rPr lang="hu-HU" dirty="0" smtClean="0"/>
              <a:t>SZMSZ-ben</a:t>
            </a:r>
            <a:r>
              <a:rPr lang="hu-HU" dirty="0"/>
              <a:t>; </a:t>
            </a:r>
          </a:p>
          <a:p>
            <a:r>
              <a:rPr lang="hu-HU" dirty="0" smtClean="0"/>
              <a:t>könyvtári </a:t>
            </a:r>
            <a:r>
              <a:rPr lang="hu-HU" dirty="0"/>
              <a:t>szolgáltató hely esetében a 3. § (7) bekezdésében előírt kistelepülési megállapodásban; vagy </a:t>
            </a:r>
          </a:p>
          <a:p>
            <a:r>
              <a:rPr lang="hu-HU" dirty="0" smtClean="0"/>
              <a:t>fiókkönyvtár </a:t>
            </a:r>
            <a:r>
              <a:rPr lang="hu-HU" dirty="0"/>
              <a:t>esetén a városi könyvtár </a:t>
            </a:r>
            <a:r>
              <a:rPr lang="hu-HU" dirty="0" smtClean="0"/>
              <a:t>SZMSZ-ében.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315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48822"/>
          </a:xfrm>
        </p:spPr>
        <p:txBody>
          <a:bodyPr>
            <a:noAutofit/>
          </a:bodyPr>
          <a:lstStyle/>
          <a:p>
            <a:pPr algn="ctr"/>
            <a:r>
              <a:rPr lang="hu-HU" dirty="0" smtClean="0">
                <a:solidFill>
                  <a:srgbClr val="397426"/>
                </a:solidFill>
                <a:effectLst/>
              </a:rPr>
              <a:t>Kérelem benyújtása</a:t>
            </a:r>
            <a:endParaRPr lang="hu-HU" dirty="0">
              <a:solidFill>
                <a:srgbClr val="397426"/>
              </a:solidFill>
              <a:effectLst/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7406640" cy="5616624"/>
          </a:xfrm>
        </p:spPr>
        <p:txBody>
          <a:bodyPr>
            <a:noAutofit/>
          </a:bodyPr>
          <a:lstStyle/>
          <a:p>
            <a:pPr marL="177800" indent="-150813">
              <a:lnSpc>
                <a:spcPct val="80000"/>
              </a:lnSpc>
              <a:buSzPct val="100000"/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tx1"/>
                </a:solidFill>
              </a:rPr>
              <a:t>Egy ügyfél a támogatási kérelem benyújtási időszakban egy célterületre kizárólag egy támogatási kérelmet nyújthat be, kivéve, ha a támogatási kérelme tárgyában hozott jogerős elutasító döntéssel rendelkezik, vagy a korábban benyújtott támogatási kérelmét legkésőbb az újabb támogatási kérelem benyújtásával egyidejűleg visszavonja.</a:t>
            </a:r>
          </a:p>
          <a:p>
            <a:pPr marL="177800" indent="-150813">
              <a:lnSpc>
                <a:spcPct val="80000"/>
              </a:lnSpc>
              <a:buSzPct val="100000"/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tx1"/>
                </a:solidFill>
              </a:rPr>
              <a:t>Egy </a:t>
            </a:r>
            <a:r>
              <a:rPr lang="hu-HU" sz="2200" dirty="0">
                <a:solidFill>
                  <a:schemeClr val="tx1"/>
                </a:solidFill>
              </a:rPr>
              <a:t>támogatási kérelemben kizárólag egy célterület </a:t>
            </a:r>
            <a:r>
              <a:rPr lang="hu-HU" sz="2200" dirty="0" smtClean="0">
                <a:solidFill>
                  <a:schemeClr val="tx1"/>
                </a:solidFill>
              </a:rPr>
              <a:t>szerepelhet.</a:t>
            </a:r>
          </a:p>
          <a:p>
            <a:pPr marL="177800" indent="-150813">
              <a:lnSpc>
                <a:spcPct val="80000"/>
              </a:lnSpc>
              <a:buSzPct val="100000"/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tx1"/>
                </a:solidFill>
              </a:rPr>
              <a:t>Egy </a:t>
            </a:r>
            <a:r>
              <a:rPr lang="hu-HU" sz="2200" dirty="0">
                <a:solidFill>
                  <a:schemeClr val="tx1"/>
                </a:solidFill>
              </a:rPr>
              <a:t>ügyfél egy gépjármű beszerzésére vehet igénybe </a:t>
            </a:r>
            <a:r>
              <a:rPr lang="hu-HU" sz="2200" dirty="0" smtClean="0">
                <a:solidFill>
                  <a:schemeClr val="tx1"/>
                </a:solidFill>
              </a:rPr>
              <a:t>támogatást.</a:t>
            </a:r>
          </a:p>
          <a:p>
            <a:pPr marL="177800" indent="-150813">
              <a:lnSpc>
                <a:spcPct val="80000"/>
              </a:lnSpc>
              <a:buSzPct val="100000"/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tx1"/>
                </a:solidFill>
              </a:rPr>
              <a:t>Az </a:t>
            </a:r>
            <a:r>
              <a:rPr lang="hu-HU" sz="2200" dirty="0">
                <a:solidFill>
                  <a:schemeClr val="tx1"/>
                </a:solidFill>
              </a:rPr>
              <a:t>1. </a:t>
            </a:r>
            <a:r>
              <a:rPr lang="hu-HU" sz="2200" dirty="0">
                <a:solidFill>
                  <a:schemeClr val="tx1"/>
                </a:solidFill>
              </a:rPr>
              <a:t>és 2. célterület esetében az ügyfélnek a gépjármű beszerzéssel érintett településen székhellyel vagy telephellyel kell rendelkeznie.  A 2. célterület keretében benyújtási sorrend szerint településenként legfeljebb három gépjárműbeszerzés, valamint egy településen egy szolgáltatás ellátásához kapcsolódó gépjárműbeszerzés kizárólag egy alkalommal támogatható.</a:t>
            </a:r>
          </a:p>
          <a:p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1995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rgbClr val="397426"/>
                </a:solidFill>
                <a:effectLst/>
              </a:rPr>
              <a:t>T</a:t>
            </a:r>
            <a:r>
              <a:rPr lang="hu-HU" dirty="0" smtClean="0">
                <a:solidFill>
                  <a:srgbClr val="397426"/>
                </a:solidFill>
                <a:effectLst/>
              </a:rPr>
              <a:t>ámogatás </a:t>
            </a:r>
            <a:r>
              <a:rPr lang="hu-HU" dirty="0">
                <a:solidFill>
                  <a:srgbClr val="397426"/>
                </a:solidFill>
                <a:effectLst/>
              </a:rPr>
              <a:t>vehető igénybe</a:t>
            </a:r>
            <a:endParaRPr lang="hu-HU" dirty="0">
              <a:solidFill>
                <a:srgbClr val="397426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i="1" dirty="0"/>
              <a:t>a) </a:t>
            </a:r>
            <a:r>
              <a:rPr lang="hu-HU" dirty="0" smtClean="0"/>
              <a:t>kistérségi </a:t>
            </a:r>
            <a:r>
              <a:rPr lang="hu-HU" dirty="0"/>
              <a:t>közlekedési szolgáltatás fejlesztésére falu- és tanyagondnoki szolgáltatás ellátásához kapcsolódóan (a továbbiakban: </a:t>
            </a:r>
            <a:r>
              <a:rPr lang="hu-HU" b="1" dirty="0" smtClean="0"/>
              <a:t>1. </a:t>
            </a:r>
            <a:r>
              <a:rPr lang="hu-HU" b="1" dirty="0"/>
              <a:t>célterület</a:t>
            </a:r>
            <a:r>
              <a:rPr lang="hu-HU" dirty="0"/>
              <a:t>)</a:t>
            </a:r>
          </a:p>
          <a:p>
            <a:pPr lvl="1"/>
            <a:r>
              <a:rPr lang="hu-HU" i="1" dirty="0" err="1"/>
              <a:t>aa</a:t>
            </a:r>
            <a:r>
              <a:rPr lang="hu-HU" i="1" dirty="0"/>
              <a:t>)</a:t>
            </a:r>
            <a:r>
              <a:rPr lang="hu-HU" dirty="0"/>
              <a:t> új gépjármű beszerzésére új szolgáltatás létrehozása, vagy már működő szolgáltatás kapcsán;</a:t>
            </a:r>
          </a:p>
          <a:p>
            <a:pPr lvl="1"/>
            <a:r>
              <a:rPr lang="hu-HU" i="1" dirty="0"/>
              <a:t>ab)</a:t>
            </a:r>
            <a:r>
              <a:rPr lang="hu-HU" dirty="0"/>
              <a:t> a biztonságos közlekedés feltételeit megteremtő – az Irányító Hatóság által kiadott közleményben (a továbbiakban: IH közlemény) meghatározott- kiegészítő eszközök, berendezések beszerzésére;</a:t>
            </a:r>
          </a:p>
          <a:p>
            <a:pPr lvl="1"/>
            <a:r>
              <a:rPr lang="hu-HU" i="1" dirty="0" err="1"/>
              <a:t>ac</a:t>
            </a:r>
            <a:r>
              <a:rPr lang="hu-HU" i="1" dirty="0"/>
              <a:t>) </a:t>
            </a:r>
            <a:r>
              <a:rPr lang="hu-HU" dirty="0"/>
              <a:t>arculati elemek elhelyezésére;</a:t>
            </a:r>
            <a:r>
              <a:rPr lang="hu-HU" i="1" dirty="0"/>
              <a:t> </a:t>
            </a:r>
            <a:endParaRPr lang="hu-HU" i="1" dirty="0" smtClean="0"/>
          </a:p>
          <a:p>
            <a:pPr marL="128016" indent="0">
              <a:buNone/>
            </a:pPr>
            <a:r>
              <a:rPr lang="hu-HU" dirty="0"/>
              <a:t>Támogatási kérelmet az 1-2. célterület vonatkozásában a támogatási kérelem benyújtásra nyitva álló időszak első napján hatályos gépjármű katalógusban szereplő gépjárművekre lehet </a:t>
            </a:r>
            <a:r>
              <a:rPr lang="hu-HU"/>
              <a:t>benyújtani</a:t>
            </a:r>
            <a:r>
              <a:rPr lang="hu-HU" smtClean="0"/>
              <a:t>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68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691680" y="44624"/>
            <a:ext cx="7282056" cy="792088"/>
          </a:xfrm>
        </p:spPr>
        <p:txBody>
          <a:bodyPr/>
          <a:lstStyle/>
          <a:p>
            <a:pPr algn="ctr"/>
            <a:r>
              <a:rPr lang="hu-HU" dirty="0" smtClean="0">
                <a:solidFill>
                  <a:srgbClr val="397426"/>
                </a:solidFill>
              </a:rPr>
              <a:t>Csatolandó dokumentumok</a:t>
            </a:r>
            <a:endParaRPr lang="hu-HU" dirty="0">
              <a:solidFill>
                <a:srgbClr val="397426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976664"/>
          </a:xfrm>
        </p:spPr>
        <p:txBody>
          <a:bodyPr>
            <a:normAutofit fontScale="62500" lnSpcReduction="20000"/>
          </a:bodyPr>
          <a:lstStyle/>
          <a:p>
            <a:r>
              <a:rPr lang="hu-HU" dirty="0" smtClean="0"/>
              <a:t>helyi </a:t>
            </a:r>
            <a:r>
              <a:rPr lang="hu-HU" dirty="0"/>
              <a:t>önkormányzat, illetve önkormányzati társulás ügyfél esetén a 2013. évben benyújtható támogatási kérelmekre vonatkozóan az érintett önkormányzat vagy önkormányzatok képviselő-testületének a szolgáltatásfejlesztés szükségességéről szóló </a:t>
            </a:r>
            <a:r>
              <a:rPr lang="hu-HU" b="1" dirty="0"/>
              <a:t>határozatát tartalmazó jegyzőkönyvét vagy a határozatát</a:t>
            </a:r>
            <a:r>
              <a:rPr lang="hu-HU" dirty="0"/>
              <a:t>; valamint </a:t>
            </a:r>
            <a:r>
              <a:rPr lang="hu-HU" b="1" dirty="0"/>
              <a:t>feladatátadás</a:t>
            </a:r>
            <a:r>
              <a:rPr lang="hu-HU" dirty="0"/>
              <a:t> esetén a 2013. évben benyújtható támogatási kérelmekre vonatkozóan az érintett önkormányzat vagy önkormányzatok képviselő-testületének arról szóló határozatát tartalmazó jegyzőkönyvet vagy a határozatot, hogy a szolgáltatást</a:t>
            </a:r>
            <a:r>
              <a:rPr lang="hu-HU" b="1" dirty="0"/>
              <a:t> más szervezettel kötött feladat ellátási szerződés keretében kívánja működtetni</a:t>
            </a:r>
            <a:r>
              <a:rPr lang="hu-HU" dirty="0"/>
              <a:t>;</a:t>
            </a:r>
          </a:p>
          <a:p>
            <a:r>
              <a:rPr lang="hu-HU" dirty="0" smtClean="0"/>
              <a:t>nonprofit </a:t>
            </a:r>
            <a:r>
              <a:rPr lang="hu-HU" dirty="0"/>
              <a:t>szervezet ügyfél esetén az egységes szerkezetű </a:t>
            </a:r>
            <a:r>
              <a:rPr lang="hu-HU" b="1" dirty="0"/>
              <a:t>létesítő okiratot</a:t>
            </a:r>
            <a:r>
              <a:rPr lang="hu-HU" dirty="0"/>
              <a:t>, és a helyi önkormányzat vagy az önkormányzati társulás által kiadott támogató nyilatkozatot a szolgáltatás fejlesztésének szükségességére vonatkozóan;</a:t>
            </a:r>
          </a:p>
          <a:p>
            <a:r>
              <a:rPr lang="hu-HU" dirty="0" smtClean="0"/>
              <a:t>egyházi </a:t>
            </a:r>
            <a:r>
              <a:rPr lang="hu-HU" dirty="0"/>
              <a:t>jogi személy ügyfél esetében a bevett egyház, egyházi jogi személy nyilvántartásba vett adatait igazoló kivonatot, vagy az egyházi jogi személyiséget igazoló </a:t>
            </a:r>
            <a:r>
              <a:rPr lang="hu-HU" b="1" dirty="0"/>
              <a:t>egyházi igazolást</a:t>
            </a:r>
            <a:r>
              <a:rPr lang="hu-HU" dirty="0"/>
              <a:t>, amelyet a belső egyház egészének, illetve legfőbb szervének, vagy az adott jogi személy közvetlen felettes egyházi szervének az egyházakkal való kapcsolattartásért felelős miniszternél bejelentett képviselője vagy a bevett egyház belső szabályai szerint erre feljogosított tisztségviselő állít ki;</a:t>
            </a:r>
          </a:p>
          <a:p>
            <a:pPr marL="82296" indent="0" algn="ctr">
              <a:buNone/>
            </a:pP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428996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691680" y="44624"/>
            <a:ext cx="7282056" cy="792088"/>
          </a:xfrm>
        </p:spPr>
        <p:txBody>
          <a:bodyPr>
            <a:normAutofit/>
          </a:bodyPr>
          <a:lstStyle/>
          <a:p>
            <a:pPr algn="ctr"/>
            <a:r>
              <a:rPr lang="hu-HU" sz="3400" dirty="0" smtClean="0">
                <a:solidFill>
                  <a:srgbClr val="397426"/>
                </a:solidFill>
              </a:rPr>
              <a:t>További csatolandó </a:t>
            </a:r>
            <a:r>
              <a:rPr lang="hu-HU" sz="3400" dirty="0" smtClean="0">
                <a:solidFill>
                  <a:srgbClr val="397426"/>
                </a:solidFill>
              </a:rPr>
              <a:t>dokumentumok</a:t>
            </a:r>
            <a:endParaRPr lang="hu-HU" sz="3400" dirty="0">
              <a:solidFill>
                <a:srgbClr val="397426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760640"/>
          </a:xfrm>
        </p:spPr>
        <p:txBody>
          <a:bodyPr>
            <a:normAutofit fontScale="70000" lnSpcReduction="20000"/>
          </a:bodyPr>
          <a:lstStyle/>
          <a:p>
            <a:pPr marL="82296" indent="0" algn="ctr">
              <a:buNone/>
            </a:pPr>
            <a:r>
              <a:rPr lang="hu-HU" b="1" dirty="0"/>
              <a:t> Az 1. és 2. célterület </a:t>
            </a:r>
            <a:r>
              <a:rPr lang="hu-HU" b="1" dirty="0" smtClean="0"/>
              <a:t>esetében csatolni kell:</a:t>
            </a:r>
          </a:p>
          <a:p>
            <a:pPr marL="82296" indent="0" algn="ctr">
              <a:buNone/>
            </a:pPr>
            <a:endParaRPr lang="hu-HU" b="1" dirty="0" smtClean="0"/>
          </a:p>
          <a:p>
            <a:r>
              <a:rPr lang="hu-HU" dirty="0" smtClean="0"/>
              <a:t>polgárőr </a:t>
            </a:r>
            <a:r>
              <a:rPr lang="hu-HU" dirty="0"/>
              <a:t>szervezet esetében az </a:t>
            </a:r>
            <a:r>
              <a:rPr lang="hu-HU" b="1" dirty="0"/>
              <a:t>Országos Polgárőr Szövetség által kiállított tanúsítványt </a:t>
            </a:r>
            <a:r>
              <a:rPr lang="hu-HU" dirty="0"/>
              <a:t>a tagságra vonatkozóan;</a:t>
            </a:r>
          </a:p>
          <a:p>
            <a:r>
              <a:rPr lang="hu-HU" dirty="0" smtClean="0"/>
              <a:t>az </a:t>
            </a:r>
            <a:r>
              <a:rPr lang="hu-HU" dirty="0"/>
              <a:t>SZCSM rendelet ) 5/A. §- </a:t>
            </a:r>
            <a:r>
              <a:rPr lang="hu-HU" dirty="0" err="1"/>
              <a:t>ának</a:t>
            </a:r>
            <a:r>
              <a:rPr lang="hu-HU" dirty="0"/>
              <a:t> megfelelő </a:t>
            </a:r>
            <a:r>
              <a:rPr lang="hu-HU" b="1" dirty="0"/>
              <a:t>szakmai programot</a:t>
            </a:r>
            <a:r>
              <a:rPr lang="hu-HU" dirty="0"/>
              <a:t>.</a:t>
            </a:r>
          </a:p>
          <a:p>
            <a:r>
              <a:rPr lang="hu-HU" dirty="0" smtClean="0"/>
              <a:t>az </a:t>
            </a:r>
            <a:r>
              <a:rPr lang="hu-HU" dirty="0"/>
              <a:t>1. célterület keretében a már működő falu- és tanyagondnoki szolgáltatás esetén a kérelmet jóváhagyó hatóság által kiadott </a:t>
            </a:r>
            <a:r>
              <a:rPr lang="hu-HU" b="1" dirty="0"/>
              <a:t>jogerős működési engedélyt</a:t>
            </a:r>
            <a:r>
              <a:rPr lang="hu-HU" dirty="0"/>
              <a:t>, vagy a Szociális és Gyámhivatal </a:t>
            </a:r>
            <a:r>
              <a:rPr lang="hu-HU" b="1" dirty="0"/>
              <a:t>igazolását</a:t>
            </a:r>
            <a:r>
              <a:rPr lang="hu-HU" dirty="0"/>
              <a:t> az új ellátási körzet vagy az új falugondnoki szolgálat kialakítására vonatkozó kérelem benyújtásáról;</a:t>
            </a:r>
          </a:p>
          <a:p>
            <a:r>
              <a:rPr lang="hu-HU" dirty="0" smtClean="0"/>
              <a:t>az </a:t>
            </a:r>
            <a:r>
              <a:rPr lang="hu-HU" b="1" dirty="0"/>
              <a:t>arculati elemek elhelyezésére </a:t>
            </a:r>
            <a:r>
              <a:rPr lang="hu-HU" dirty="0"/>
              <a:t>vonatkozó árajánlatos tételek esetén </a:t>
            </a:r>
            <a:r>
              <a:rPr lang="hu-HU" b="1" dirty="0"/>
              <a:t>legalább két hasonló tartalommal rendelkező árajánlatot</a:t>
            </a:r>
            <a:r>
              <a:rPr lang="hu-HU" dirty="0"/>
              <a:t>, valamint az ezek közül elfogadni kívánt árajánlat választásának indoklását.</a:t>
            </a:r>
          </a:p>
          <a:p>
            <a:pPr marL="82296" indent="0" algn="ctr">
              <a:buNone/>
            </a:pP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03425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-16533"/>
            <a:ext cx="7498080" cy="853245"/>
          </a:xfrm>
        </p:spPr>
        <p:txBody>
          <a:bodyPr>
            <a:normAutofit fontScale="90000"/>
          </a:bodyPr>
          <a:lstStyle/>
          <a:p>
            <a:pPr marL="82296" indent="0" algn="ctr"/>
            <a:r>
              <a:rPr lang="hu-HU" sz="3400" dirty="0">
                <a:solidFill>
                  <a:srgbClr val="397426"/>
                </a:solidFill>
              </a:rPr>
              <a:t>Építési beruházások esetén mellékelni kell: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03648" y="692696"/>
            <a:ext cx="7498080" cy="5232648"/>
          </a:xfrm>
        </p:spPr>
        <p:txBody>
          <a:bodyPr>
            <a:noAutofit/>
          </a:bodyPr>
          <a:lstStyle/>
          <a:p>
            <a:r>
              <a:rPr lang="hu-HU" sz="1800" i="1" dirty="0" smtClean="0"/>
              <a:t>a)</a:t>
            </a:r>
            <a:r>
              <a:rPr lang="hu-HU" sz="1800" dirty="0" smtClean="0"/>
              <a:t> építési </a:t>
            </a:r>
            <a:r>
              <a:rPr lang="hu-HU" sz="1800" dirty="0"/>
              <a:t>engedélyköteles beruházás esetén az ügyfél nevére szóló jogerős és végrehajthatóan hatályos építési engedélyt, a hozzá jóváhagyott engedélyezési záradékkal ellátott építészeti-műszaki dokumentációval együtt, vagy ennek hiányában a hatóság közokirati formában kiállított igazolását az építésügyi eljárás megindításáról és az engedélyezésre benyújtott építészeti-műszaki dokumentációt;</a:t>
            </a:r>
          </a:p>
          <a:p>
            <a:r>
              <a:rPr lang="hu-HU" sz="1800" i="1" dirty="0" smtClean="0"/>
              <a:t>b)</a:t>
            </a:r>
            <a:r>
              <a:rPr lang="hu-HU" sz="1800" dirty="0" smtClean="0"/>
              <a:t> nem </a:t>
            </a:r>
            <a:r>
              <a:rPr lang="hu-HU" sz="1800" dirty="0"/>
              <a:t>építési engedélyköteles beruházás esetén</a:t>
            </a:r>
          </a:p>
          <a:p>
            <a:pPr lvl="1"/>
            <a:r>
              <a:rPr lang="hu-HU" sz="1600" i="1" dirty="0" err="1"/>
              <a:t>ba</a:t>
            </a:r>
            <a:r>
              <a:rPr lang="hu-HU" sz="1600" i="1" dirty="0"/>
              <a:t>)</a:t>
            </a:r>
            <a:r>
              <a:rPr lang="hu-HU" sz="1600" dirty="0"/>
              <a:t> az ügyfél nevére szóló, az illetékes építésügyi hatóság szolgáltatása keretében kiadott nyilatkozatát arról, hogy a tervezett építési tevékenység nem építési engedélyhez kötött, és</a:t>
            </a:r>
          </a:p>
          <a:p>
            <a:pPr lvl="1"/>
            <a:r>
              <a:rPr lang="hu-HU" sz="1600" i="1" dirty="0" err="1"/>
              <a:t>bb</a:t>
            </a:r>
            <a:r>
              <a:rPr lang="hu-HU" sz="1600" i="1" dirty="0"/>
              <a:t>)</a:t>
            </a:r>
            <a:r>
              <a:rPr lang="hu-HU" sz="1600" dirty="0"/>
              <a:t> az ügyfél és a tervezésre jogosult tervező ellenjegyzésével ellátott, a tervezett építmény jellegétől függő építési tervdokumentációt;</a:t>
            </a:r>
          </a:p>
          <a:p>
            <a:r>
              <a:rPr lang="hu-HU" sz="1800" i="1" dirty="0"/>
              <a:t>c)</a:t>
            </a:r>
            <a:r>
              <a:rPr lang="hu-HU" sz="1800" dirty="0"/>
              <a:t> a tervezett beruházás településen belüli elhelyezkedését bemutató térképrészletet;</a:t>
            </a:r>
          </a:p>
          <a:p>
            <a:r>
              <a:rPr lang="hu-HU" sz="1800" i="1" dirty="0"/>
              <a:t>d)</a:t>
            </a:r>
            <a:r>
              <a:rPr lang="hu-HU" sz="1800" dirty="0"/>
              <a:t> a 8. § (6) bekezdése szerinti, tulajdonosi hozzájáruló nyilatkozatot teljes bizonyító erejű magánokiratba foglalt megállapodásban, ha a tervezett fejlesztéssel érintett ingatlan nincs az ügyfél tulajdonában;</a:t>
            </a:r>
          </a:p>
          <a:p>
            <a:r>
              <a:rPr lang="hu-HU" sz="1800" i="1" dirty="0"/>
              <a:t>e)</a:t>
            </a:r>
            <a:r>
              <a:rPr lang="hu-HU" sz="1800" dirty="0"/>
              <a:t> árajánlatos tételek esetén legalább két, hasonló műszaki tartalommal rendelkező árajánlatot, amennyiben a referenciaár a 8. § (4) bekezdésében foglaltak alapján nem állapítható meg, valamint az ezek közül elfogadni kívánt árajánlat választásának </a:t>
            </a:r>
            <a:r>
              <a:rPr lang="hu-HU" sz="2000" dirty="0"/>
              <a:t>indoklását</a:t>
            </a:r>
            <a:r>
              <a:rPr lang="hu-HU" sz="2000" dirty="0" smtClean="0"/>
              <a:t>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63767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331640" y="0"/>
            <a:ext cx="7498080" cy="936104"/>
          </a:xfrm>
        </p:spPr>
        <p:txBody>
          <a:bodyPr>
            <a:normAutofit/>
          </a:bodyPr>
          <a:lstStyle/>
          <a:p>
            <a:pPr algn="ctr"/>
            <a:r>
              <a:rPr lang="hu-HU" sz="3600" dirty="0">
                <a:solidFill>
                  <a:srgbClr val="397426"/>
                </a:solidFill>
              </a:rPr>
              <a:t>További csatolandó dokumentumok</a:t>
            </a:r>
            <a:endParaRPr lang="hu-HU" sz="3600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5904656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endParaRPr lang="hu-HU" sz="1800" b="1" dirty="0" smtClean="0"/>
          </a:p>
          <a:p>
            <a:pPr marL="82296" indent="0" algn="ctr">
              <a:buNone/>
            </a:pPr>
            <a:r>
              <a:rPr lang="hu-HU" sz="2400" b="1" dirty="0" smtClean="0"/>
              <a:t>A 3. </a:t>
            </a:r>
            <a:r>
              <a:rPr lang="hu-HU" sz="2400" b="1" dirty="0"/>
              <a:t>és </a:t>
            </a:r>
            <a:r>
              <a:rPr lang="hu-HU" sz="2400" b="1" dirty="0" smtClean="0"/>
              <a:t>4. </a:t>
            </a:r>
            <a:r>
              <a:rPr lang="hu-HU" sz="2400" b="1" dirty="0"/>
              <a:t>célterület </a:t>
            </a:r>
            <a:r>
              <a:rPr lang="hu-HU" sz="2400" b="1" dirty="0" smtClean="0"/>
              <a:t>esetében csatolni kell:</a:t>
            </a:r>
          </a:p>
          <a:p>
            <a:pPr marL="82296" indent="0" algn="ctr">
              <a:buNone/>
            </a:pPr>
            <a:endParaRPr lang="hu-HU" sz="2400" i="1" dirty="0" smtClean="0"/>
          </a:p>
          <a:p>
            <a:r>
              <a:rPr lang="hu-HU" sz="2400" dirty="0" smtClean="0"/>
              <a:t>a </a:t>
            </a:r>
            <a:r>
              <a:rPr lang="hu-HU" sz="2400" dirty="0"/>
              <a:t>3. célterület esetében az újonnan kialakítandó könyvtári szolgáltató hely kialakítására vonatkozó </a:t>
            </a:r>
            <a:r>
              <a:rPr lang="hu-HU" sz="2400" b="1" dirty="0"/>
              <a:t>szándéknyilatkozatot</a:t>
            </a:r>
            <a:r>
              <a:rPr lang="hu-HU" sz="2400" dirty="0"/>
              <a:t>, vagy könyvtári ellátás esetén a </a:t>
            </a:r>
            <a:r>
              <a:rPr lang="hu-HU" sz="2400" b="1" dirty="0"/>
              <a:t>települési könyvtár </a:t>
            </a:r>
            <a:r>
              <a:rPr lang="hu-HU" sz="2400" dirty="0"/>
              <a:t>(külterületi fiókkönyvtár) </a:t>
            </a:r>
            <a:r>
              <a:rPr lang="hu-HU" sz="2400" b="1" dirty="0"/>
              <a:t>SZMSZ-ét,</a:t>
            </a:r>
            <a:r>
              <a:rPr lang="hu-HU" sz="2400" dirty="0"/>
              <a:t> vagy nyilvános könyvtári ellátás esetén az alapító okiratot vagy az SZMSZ-t;</a:t>
            </a:r>
          </a:p>
          <a:p>
            <a:r>
              <a:rPr lang="hu-HU" sz="2400" dirty="0" smtClean="0"/>
              <a:t>a </a:t>
            </a:r>
            <a:r>
              <a:rPr lang="hu-HU" sz="2400" dirty="0"/>
              <a:t>4. célterület esetében jogerős </a:t>
            </a:r>
            <a:r>
              <a:rPr lang="hu-HU" sz="2400" b="1" dirty="0"/>
              <a:t>működési engedélyt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80090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rgbClr val="397426"/>
                </a:solidFill>
              </a:rPr>
              <a:t>Benyújtás</a:t>
            </a:r>
            <a:endParaRPr lang="hu-HU" dirty="0">
              <a:solidFill>
                <a:srgbClr val="397426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b="1" dirty="0"/>
              <a:t>A támogatási kérelmet kizárólag elektronikus úton, </a:t>
            </a:r>
            <a:r>
              <a:rPr lang="hu-HU" b="1" dirty="0" smtClean="0"/>
              <a:t>ügyfélkapun </a:t>
            </a:r>
            <a:r>
              <a:rPr lang="hu-HU" b="1" dirty="0"/>
              <a:t>keresztül lehet benyújtani az </a:t>
            </a:r>
            <a:r>
              <a:rPr lang="hu-HU" b="1" dirty="0" err="1"/>
              <a:t>MVH-hoz</a:t>
            </a:r>
            <a:r>
              <a:rPr lang="hu-HU" b="1" dirty="0"/>
              <a:t> 2013. november 25-én 08:00 órától forráskimerülésig, de legkésőbb 2013. december 13-án 18:00 óráig</a:t>
            </a:r>
            <a:r>
              <a:rPr lang="hu-HU" b="1" dirty="0" smtClean="0"/>
              <a:t>.</a:t>
            </a:r>
          </a:p>
          <a:p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támogatási kérelemhez csatolandó dokumentumokat elektronikus úton, </a:t>
            </a:r>
            <a:r>
              <a:rPr lang="hu-HU" dirty="0" err="1"/>
              <a:t>szkennelés</a:t>
            </a:r>
            <a:r>
              <a:rPr lang="hu-HU" dirty="0"/>
              <a:t> útján előállított olvasható formában kell csatolni a kérelemhez.</a:t>
            </a:r>
            <a:endParaRPr lang="hu-HU" dirty="0" smtClean="0"/>
          </a:p>
          <a:p>
            <a:pPr marL="82296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3829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2492896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/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dirty="0" smtClean="0">
                <a:solidFill>
                  <a:schemeClr val="tx1"/>
                </a:solidFill>
                <a:effectLst/>
              </a:rPr>
              <a:t>Köszönöm megtisztelő figyelmüket!</a:t>
            </a:r>
            <a:endParaRPr lang="hu-HU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75656" y="4437112"/>
            <a:ext cx="7488832" cy="2304256"/>
          </a:xfrm>
        </p:spPr>
        <p:txBody>
          <a:bodyPr>
            <a:normAutofit/>
          </a:bodyPr>
          <a:lstStyle/>
          <a:p>
            <a:pPr algn="ctr">
              <a:buClrTx/>
              <a:buNone/>
            </a:pPr>
            <a:r>
              <a:rPr lang="hu-HU" sz="2000" i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Pannónia Kincse LEADER Egyesület</a:t>
            </a:r>
          </a:p>
          <a:p>
            <a:pPr algn="ctr">
              <a:buClrTx/>
              <a:buNone/>
            </a:pPr>
            <a:r>
              <a:rPr lang="hu-HU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Munkaszervezet: 9024 Győr, Kálvária u. 1-3.</a:t>
            </a:r>
          </a:p>
          <a:p>
            <a:pPr algn="ctr">
              <a:buClrTx/>
              <a:buNone/>
            </a:pPr>
            <a:r>
              <a:rPr lang="hu-HU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Tel.: 96/509-360, Fax: 96/509369</a:t>
            </a:r>
          </a:p>
          <a:p>
            <a:pPr algn="ctr">
              <a:buClrTx/>
              <a:buNone/>
            </a:pPr>
            <a:r>
              <a:rPr lang="hu-HU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E-mail: </a:t>
            </a:r>
            <a:r>
              <a:rPr lang="hu-HU" sz="2000" dirty="0" err="1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hlinkClick r:id="rId2"/>
              </a:rPr>
              <a:t>info</a:t>
            </a:r>
            <a:r>
              <a:rPr lang="hu-HU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hlinkClick r:id="rId2"/>
              </a:rPr>
              <a:t>@</a:t>
            </a:r>
            <a:r>
              <a:rPr lang="hu-HU" sz="2000" dirty="0" err="1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hlinkClick r:id="rId2"/>
              </a:rPr>
              <a:t>pkle.hu</a:t>
            </a:r>
            <a:endParaRPr lang="hu-HU" sz="200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>
              <a:buClrTx/>
              <a:buNone/>
            </a:pPr>
            <a:r>
              <a:rPr lang="hu-HU" sz="200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Web</a:t>
            </a:r>
            <a:r>
              <a:rPr lang="hu-HU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: </a:t>
            </a:r>
            <a:r>
              <a:rPr lang="hu-HU" sz="2000" dirty="0" err="1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www.pkle.hu</a:t>
            </a:r>
            <a:endParaRPr lang="hu-HU" sz="2000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Picture 2" descr="C:\Users\Simon Enikő\Pictures\Másolat - pkle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42852"/>
            <a:ext cx="7181416" cy="2295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rgbClr val="397426"/>
                </a:solidFill>
                <a:effectLst/>
              </a:rPr>
              <a:t>T</a:t>
            </a:r>
            <a:r>
              <a:rPr lang="hu-HU" dirty="0" smtClean="0">
                <a:solidFill>
                  <a:srgbClr val="397426"/>
                </a:solidFill>
                <a:effectLst/>
              </a:rPr>
              <a:t>ámogatás </a:t>
            </a:r>
            <a:r>
              <a:rPr lang="hu-HU" dirty="0">
                <a:solidFill>
                  <a:srgbClr val="397426"/>
                </a:solidFill>
                <a:effectLst/>
              </a:rPr>
              <a:t>vehető igénybe</a:t>
            </a:r>
            <a:endParaRPr lang="hu-HU" dirty="0">
              <a:solidFill>
                <a:srgbClr val="397426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i="1" dirty="0"/>
              <a:t>b)</a:t>
            </a:r>
            <a:r>
              <a:rPr lang="hu-HU" dirty="0"/>
              <a:t> kistérségi közlekedési szolgáltatás fejlesztésére egyéb szolgáltatás ellátásához kapcsolódóan (a továbbiakban: </a:t>
            </a:r>
            <a:r>
              <a:rPr lang="hu-HU" b="1" dirty="0"/>
              <a:t>2. célterület</a:t>
            </a:r>
            <a:r>
              <a:rPr lang="hu-HU" dirty="0"/>
              <a:t>) </a:t>
            </a:r>
          </a:p>
          <a:p>
            <a:pPr lvl="1"/>
            <a:r>
              <a:rPr lang="hu-HU" i="1" dirty="0" err="1"/>
              <a:t>ba</a:t>
            </a:r>
            <a:r>
              <a:rPr lang="hu-HU" i="1" dirty="0"/>
              <a:t>)</a:t>
            </a:r>
            <a:r>
              <a:rPr lang="hu-HU" dirty="0"/>
              <a:t> új gépjármű beszerzésére már működő szolgáltatás kapcsán;</a:t>
            </a:r>
          </a:p>
          <a:p>
            <a:pPr lvl="1"/>
            <a:r>
              <a:rPr lang="hu-HU" i="1" dirty="0" err="1"/>
              <a:t>bb</a:t>
            </a:r>
            <a:r>
              <a:rPr lang="hu-HU" i="1" dirty="0"/>
              <a:t>)</a:t>
            </a:r>
            <a:r>
              <a:rPr lang="hu-HU" dirty="0"/>
              <a:t> a biztonságos közlekedés feltételeit megteremtő – az IH közleményben meghatározott- kiegészítő eszközök, berendezések beszerzésére;</a:t>
            </a:r>
          </a:p>
          <a:p>
            <a:pPr lvl="1"/>
            <a:r>
              <a:rPr lang="hu-HU" i="1" dirty="0" err="1"/>
              <a:t>bc</a:t>
            </a:r>
            <a:r>
              <a:rPr lang="hu-HU" i="1" dirty="0"/>
              <a:t>) </a:t>
            </a:r>
            <a:r>
              <a:rPr lang="hu-HU" dirty="0"/>
              <a:t>arculati elemek elhelyezésére</a:t>
            </a:r>
            <a:r>
              <a:rPr lang="hu-HU" dirty="0" smtClean="0"/>
              <a:t>;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6270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 fontScale="77500" lnSpcReduction="20000"/>
          </a:bodyPr>
          <a:lstStyle/>
          <a:p>
            <a:pPr marL="82296" indent="0" algn="ctr">
              <a:spcBef>
                <a:spcPct val="0"/>
              </a:spcBef>
              <a:buNone/>
            </a:pPr>
            <a:r>
              <a:rPr lang="hu-HU" sz="5500" dirty="0">
                <a:solidFill>
                  <a:srgbClr val="397426"/>
                </a:solidFill>
                <a:latin typeface="+mj-lt"/>
                <a:ea typeface="+mj-ea"/>
                <a:cs typeface="+mj-cs"/>
              </a:rPr>
              <a:t>E rendelet </a:t>
            </a:r>
            <a:r>
              <a:rPr lang="hu-HU" sz="5500" dirty="0">
                <a:solidFill>
                  <a:srgbClr val="397426"/>
                </a:solidFill>
                <a:latin typeface="+mj-lt"/>
                <a:ea typeface="+mj-ea"/>
                <a:cs typeface="+mj-cs"/>
              </a:rPr>
              <a:t>alkalmazásában:</a:t>
            </a:r>
          </a:p>
          <a:p>
            <a:pPr marL="82296" indent="0" algn="ctr">
              <a:buNone/>
            </a:pPr>
            <a:endParaRPr lang="hu-HU" b="1" dirty="0" smtClean="0"/>
          </a:p>
          <a:p>
            <a:r>
              <a:rPr lang="hu-HU" b="1" i="1" dirty="0" smtClean="0"/>
              <a:t>ellátási </a:t>
            </a:r>
            <a:r>
              <a:rPr lang="hu-HU" b="1" i="1" dirty="0"/>
              <a:t>körzet</a:t>
            </a:r>
            <a:r>
              <a:rPr lang="hu-HU" b="1" dirty="0"/>
              <a:t>: </a:t>
            </a:r>
            <a:r>
              <a:rPr lang="hu-HU" dirty="0"/>
              <a:t>a szociális igazgatásról és szociális ellátásokról szóló 1993. évi III. törvény 60. § (3) bekezdése szerint meghatározott terület;</a:t>
            </a:r>
          </a:p>
          <a:p>
            <a:r>
              <a:rPr lang="hu-HU" b="1" i="1" dirty="0" smtClean="0"/>
              <a:t>falu- </a:t>
            </a:r>
            <a:r>
              <a:rPr lang="hu-HU" b="1" i="1" dirty="0"/>
              <a:t>és tanyagondnoki szolgáltatás:</a:t>
            </a:r>
            <a:r>
              <a:rPr lang="hu-HU" b="1" dirty="0"/>
              <a:t> </a:t>
            </a:r>
            <a:r>
              <a:rPr lang="hu-HU" dirty="0"/>
              <a:t>a személyes gondoskodást nyújtó szociális intézmények szakmai feladatairól és működésük feltételeiről szóló 1/2000. (I. 7.) SZCSM rendelet 39. §</a:t>
            </a:r>
            <a:r>
              <a:rPr lang="hu-HU" dirty="0" err="1"/>
              <a:t>-ában</a:t>
            </a:r>
            <a:r>
              <a:rPr lang="hu-HU" dirty="0"/>
              <a:t> és a szociális igazgatásról és szociális ellátásokról szóló 1993. évi III. törvény 60. §</a:t>
            </a:r>
            <a:r>
              <a:rPr lang="hu-HU" dirty="0" err="1"/>
              <a:t>-ában</a:t>
            </a:r>
            <a:r>
              <a:rPr lang="hu-HU" dirty="0"/>
              <a:t> meghatározott szolgáltatások </a:t>
            </a:r>
            <a:r>
              <a:rPr lang="hu-HU" dirty="0" smtClean="0"/>
              <a:t>összessége;</a:t>
            </a:r>
          </a:p>
          <a:p>
            <a:r>
              <a:rPr lang="hu-HU" b="1" i="1" dirty="0" smtClean="0"/>
              <a:t>egyéb </a:t>
            </a:r>
            <a:r>
              <a:rPr lang="hu-HU" b="1" i="1" dirty="0"/>
              <a:t>szolgáltatás: </a:t>
            </a:r>
            <a:r>
              <a:rPr lang="hu-HU" dirty="0"/>
              <a:t>a 7. pontban foglaltakon kívül a szociális igazgatásról és szociális ellátásról szóló 1993. évi III. törvény 57. § (1) bekezdésében meghatározott szociális alapszolgáltatások, továbbá bűnmegelőzési célú, valamint egyéb közösségi célú szolgáltatások;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816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rgbClr val="397426"/>
                </a:solidFill>
                <a:effectLst/>
              </a:rPr>
              <a:t>T</a:t>
            </a:r>
            <a:r>
              <a:rPr lang="hu-HU" dirty="0" smtClean="0">
                <a:solidFill>
                  <a:srgbClr val="397426"/>
                </a:solidFill>
                <a:effectLst/>
              </a:rPr>
              <a:t>ámogatás </a:t>
            </a:r>
            <a:r>
              <a:rPr lang="hu-HU" dirty="0">
                <a:solidFill>
                  <a:srgbClr val="397426"/>
                </a:solidFill>
                <a:effectLst/>
              </a:rPr>
              <a:t>vehető igénybe</a:t>
            </a:r>
            <a:endParaRPr lang="hu-HU" dirty="0">
              <a:solidFill>
                <a:srgbClr val="397426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i="1" dirty="0"/>
              <a:t>c)</a:t>
            </a:r>
            <a:r>
              <a:rPr lang="hu-HU" dirty="0"/>
              <a:t> többfunkciós szolgáltató központ támogatása kapcsán (a továbbiakban: </a:t>
            </a:r>
            <a:r>
              <a:rPr lang="hu-HU" b="1" dirty="0" smtClean="0"/>
              <a:t>3</a:t>
            </a:r>
            <a:r>
              <a:rPr lang="hu-HU" b="1" dirty="0"/>
              <a:t>. célterület</a:t>
            </a:r>
            <a:r>
              <a:rPr lang="hu-HU" dirty="0"/>
              <a:t>)</a:t>
            </a:r>
          </a:p>
          <a:p>
            <a:pPr lvl="1"/>
            <a:r>
              <a:rPr lang="hu-HU" i="1" dirty="0" err="1"/>
              <a:t>ca</a:t>
            </a:r>
            <a:r>
              <a:rPr lang="hu-HU" i="1" dirty="0"/>
              <a:t>)</a:t>
            </a:r>
            <a:r>
              <a:rPr lang="hu-HU" dirty="0"/>
              <a:t> a megvalósulási helyszín külső és belső felújítására, korszerűsítésére, bővítésére;</a:t>
            </a:r>
          </a:p>
          <a:p>
            <a:pPr lvl="1"/>
            <a:r>
              <a:rPr lang="hu-HU" i="1" dirty="0" err="1"/>
              <a:t>cb</a:t>
            </a:r>
            <a:r>
              <a:rPr lang="hu-HU" i="1" dirty="0"/>
              <a:t>)</a:t>
            </a:r>
            <a:r>
              <a:rPr lang="hu-HU" dirty="0"/>
              <a:t> a megvalósulási helyszínhez közvetlenül </a:t>
            </a:r>
            <a:r>
              <a:rPr lang="hu-HU" dirty="0" smtClean="0"/>
              <a:t>kapcsolódó kisléptékű </a:t>
            </a:r>
            <a:r>
              <a:rPr lang="hu-HU" dirty="0"/>
              <a:t>infrastruktúra fejlesztésére;</a:t>
            </a:r>
          </a:p>
          <a:p>
            <a:pPr lvl="1"/>
            <a:r>
              <a:rPr lang="hu-HU" i="1" dirty="0" err="1"/>
              <a:t>cc</a:t>
            </a:r>
            <a:r>
              <a:rPr lang="hu-HU" i="1" dirty="0"/>
              <a:t>)</a:t>
            </a:r>
            <a:r>
              <a:rPr lang="hu-HU" dirty="0"/>
              <a:t> a megvalósulási helyszín részét képező szolgáltatásokhoz kapcsolódó eszközök beszerzésére</a:t>
            </a:r>
            <a:r>
              <a:rPr lang="hu-HU" dirty="0" smtClean="0"/>
              <a:t>;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8692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rgbClr val="397426"/>
                </a:solidFill>
                <a:effectLst/>
              </a:rPr>
              <a:t>T</a:t>
            </a:r>
            <a:r>
              <a:rPr lang="hu-HU" dirty="0" smtClean="0">
                <a:solidFill>
                  <a:srgbClr val="397426"/>
                </a:solidFill>
                <a:effectLst/>
              </a:rPr>
              <a:t>ámogatás </a:t>
            </a:r>
            <a:r>
              <a:rPr lang="hu-HU" dirty="0">
                <a:solidFill>
                  <a:srgbClr val="397426"/>
                </a:solidFill>
                <a:effectLst/>
              </a:rPr>
              <a:t>vehető igénybe</a:t>
            </a:r>
            <a:endParaRPr lang="hu-HU" dirty="0">
              <a:solidFill>
                <a:srgbClr val="397426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i="1" dirty="0"/>
              <a:t>d)</a:t>
            </a:r>
            <a:r>
              <a:rPr lang="hu-HU" dirty="0"/>
              <a:t> hatósági engedéllyel működő állatmenhelyek támogatása kapcsán (a továbbiakban: </a:t>
            </a:r>
            <a:r>
              <a:rPr lang="hu-HU" b="1" dirty="0"/>
              <a:t>4. célterület</a:t>
            </a:r>
            <a:r>
              <a:rPr lang="hu-HU" dirty="0"/>
              <a:t>)</a:t>
            </a:r>
          </a:p>
          <a:p>
            <a:pPr lvl="1"/>
            <a:r>
              <a:rPr lang="hu-HU" i="1" dirty="0"/>
              <a:t>da)</a:t>
            </a:r>
            <a:r>
              <a:rPr lang="hu-HU" dirty="0"/>
              <a:t> a megvalósulási helyszín külső és belső felújítására, korszerűsítésére, bővítésére;</a:t>
            </a:r>
          </a:p>
          <a:p>
            <a:pPr lvl="1"/>
            <a:r>
              <a:rPr lang="hu-HU" i="1" dirty="0"/>
              <a:t>db)</a:t>
            </a:r>
            <a:r>
              <a:rPr lang="hu-HU" dirty="0"/>
              <a:t> a megvalósulási helyszínhez közvetlenül kapcsolódó, az 1. melléklet II. pontjában meghatározott kisléptékű infrastruktúra fejlesztésére;</a:t>
            </a:r>
          </a:p>
          <a:p>
            <a:pPr lvl="1"/>
            <a:r>
              <a:rPr lang="hu-HU" i="1" dirty="0" err="1"/>
              <a:t>dc</a:t>
            </a:r>
            <a:r>
              <a:rPr lang="hu-HU" i="1" dirty="0"/>
              <a:t>)</a:t>
            </a:r>
            <a:r>
              <a:rPr lang="hu-HU" dirty="0"/>
              <a:t> a megvalósulási helyszín részét képező szolgáltatásokhoz kapcsolódó eszközök beszerzésére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3990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8" descr="eufla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5959725"/>
            <a:ext cx="1150938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Szabó Judit\Desktop\DIT_logó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917442"/>
            <a:ext cx="1761034" cy="80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Kép 2" descr="pkle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5834837"/>
            <a:ext cx="1547664" cy="971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rgbClr val="397426"/>
                </a:solidFill>
              </a:rPr>
              <a:t>Megvalósítás</a:t>
            </a:r>
            <a:endParaRPr lang="hu-HU" dirty="0">
              <a:solidFill>
                <a:srgbClr val="397426"/>
              </a:solidFill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támogatási határozattal jóváhagyott műveletet 2014. december 31. napjáig meg kell valósítani. </a:t>
            </a:r>
            <a:endParaRPr lang="hu-HU" dirty="0" smtClean="0"/>
          </a:p>
          <a:p>
            <a:r>
              <a:rPr lang="hu-HU" dirty="0" smtClean="0"/>
              <a:t>Kifizetési </a:t>
            </a:r>
            <a:r>
              <a:rPr lang="hu-HU" dirty="0"/>
              <a:t>kérelem legkésőbb 2015. január 31. napjáig nyújtható be.</a:t>
            </a:r>
          </a:p>
        </p:txBody>
      </p:sp>
    </p:spTree>
    <p:extLst>
      <p:ext uri="{BB962C8B-B14F-4D97-AF65-F5344CB8AC3E}">
        <p14:creationId xmlns:p14="http://schemas.microsoft.com/office/powerpoint/2010/main" val="182744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rgbClr val="397426"/>
                </a:solidFill>
                <a:effectLst/>
              </a:rPr>
              <a:t>Feltételek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5184576"/>
          </a:xfrm>
        </p:spPr>
        <p:txBody>
          <a:bodyPr>
            <a:noAutofit/>
          </a:bodyPr>
          <a:lstStyle/>
          <a:p>
            <a:r>
              <a:rPr lang="hu-HU" sz="2300" dirty="0"/>
              <a:t>Nem vehető igénybe támogatás a 3. célterületre azon a </a:t>
            </a:r>
            <a:r>
              <a:rPr lang="hu-HU" sz="2300" dirty="0" smtClean="0"/>
              <a:t>településen, ahol IKSZT </a:t>
            </a:r>
            <a:r>
              <a:rPr lang="hu-HU" sz="2300" dirty="0" smtClean="0"/>
              <a:t>van.</a:t>
            </a:r>
            <a:endParaRPr lang="hu-HU" sz="2300" dirty="0" smtClean="0"/>
          </a:p>
          <a:p>
            <a:r>
              <a:rPr lang="hu-HU" sz="2300" dirty="0"/>
              <a:t>Az 1. és 2. célterületre nem vehető igénybe támogatás, ha az Európai Mezőgazdasági Vidékfejlesztési Alapból beszerzett gépjárművek vonatkozásában még üzemeltetési kötelezettség áll fenn</a:t>
            </a:r>
            <a:r>
              <a:rPr lang="hu-HU" sz="2300" dirty="0" smtClean="0"/>
              <a:t>.</a:t>
            </a:r>
          </a:p>
          <a:p>
            <a:r>
              <a:rPr lang="hu-HU" sz="2300" dirty="0"/>
              <a:t>A 3. célterület esetében támogatás akkor vehető igénybe, ha az ügyfél legkésőbb a támogatási kérelem benyújtási időszak kezdő napját megelőzően érvényes regisztrációval rendelkezik a Magyar Nemzeti Vidéki Hálózatban.</a:t>
            </a:r>
            <a:endParaRPr lang="hu-HU" sz="2300" dirty="0" smtClean="0"/>
          </a:p>
          <a:p>
            <a:r>
              <a:rPr lang="hu-HU" sz="2300" dirty="0"/>
              <a:t>Nonprofit szervezet abban az esetben igényelhet támogatást, amennyiben a </a:t>
            </a:r>
            <a:r>
              <a:rPr lang="hu-HU" sz="2300" dirty="0" smtClean="0"/>
              <a:t>támogatási kérelem mellékleteként benyújtott egységes szerkesztésű létesítő okirata tartalmazza a fejleszteni kívánt tevékenységet.</a:t>
            </a:r>
          </a:p>
        </p:txBody>
      </p:sp>
    </p:spTree>
    <p:extLst>
      <p:ext uri="{BB962C8B-B14F-4D97-AF65-F5344CB8AC3E}">
        <p14:creationId xmlns:p14="http://schemas.microsoft.com/office/powerpoint/2010/main" val="106070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rgbClr val="397426"/>
                </a:solidFill>
                <a:effectLst/>
              </a:rPr>
              <a:t>Feltételek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Polgárőr szervezet abban az esetben nyújthat be támogatási kérelmet, amennyiben </a:t>
            </a:r>
            <a:r>
              <a:rPr lang="hu-HU" dirty="0" smtClean="0"/>
              <a:t>a támogatási kérelem benyújtásával egyidejűleg igazolja, hogy az  </a:t>
            </a:r>
            <a:r>
              <a:rPr lang="hu-HU" dirty="0"/>
              <a:t>Országos Polgárőr Szövetség tagja</a:t>
            </a:r>
            <a:r>
              <a:rPr lang="hu-HU" dirty="0" smtClean="0"/>
              <a:t>.</a:t>
            </a:r>
          </a:p>
          <a:p>
            <a:r>
              <a:rPr lang="hu-HU" dirty="0"/>
              <a:t>Amennyiben </a:t>
            </a:r>
            <a:r>
              <a:rPr lang="hu-HU" dirty="0" smtClean="0"/>
              <a:t>a település </a:t>
            </a:r>
            <a:r>
              <a:rPr lang="hu-HU" dirty="0"/>
              <a:t>a kérelem benyújtásának időpontjában városi ranggal rendelkezik, a megvalósítandó fejlesztés nem támogatható</a:t>
            </a:r>
            <a:r>
              <a:rPr lang="hu-HU" dirty="0" smtClean="0"/>
              <a:t>.</a:t>
            </a:r>
          </a:p>
          <a:p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3-4 célterületre az ügyfél támogatási kérelmet kizárólag akkor nyújthat </a:t>
            </a:r>
            <a:r>
              <a:rPr lang="hu-HU" dirty="0" smtClean="0"/>
              <a:t>be, ha falumegújítás és vidéki örökség megőrzése jogcímben benyújtott </a:t>
            </a:r>
            <a:r>
              <a:rPr lang="hu-HU" dirty="0"/>
              <a:t>támogatási kérelméhez </a:t>
            </a:r>
            <a:r>
              <a:rPr lang="hu-HU" dirty="0" smtClean="0"/>
              <a:t>kapcsolódó </a:t>
            </a:r>
            <a:r>
              <a:rPr lang="hu-HU" dirty="0"/>
              <a:t>utolsó kifizetési kérelmével elszámolt, az ahhoz kapcsolódó határozata jogerőre emelkedett, a beruházást lezárta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5380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pforduló">
  <a:themeElements>
    <a:clrScheme name="Egyéni 5. séma">
      <a:dk1>
        <a:sysClr val="windowText" lastClr="000000"/>
      </a:dk1>
      <a:lt1>
        <a:sysClr val="window" lastClr="FFFFFF"/>
      </a:lt1>
      <a:dk2>
        <a:srgbClr val="04617B"/>
      </a:dk2>
      <a:lt2>
        <a:srgbClr val="54A838"/>
      </a:lt2>
      <a:accent1>
        <a:srgbClr val="3F7E29"/>
      </a:accent1>
      <a:accent2>
        <a:srgbClr val="87CD71"/>
      </a:accent2>
      <a:accent3>
        <a:srgbClr val="87CD71"/>
      </a:accent3>
      <a:accent4>
        <a:srgbClr val="87CD71"/>
      </a:accent4>
      <a:accent5>
        <a:srgbClr val="7CCA62"/>
      </a:accent5>
      <a:accent6>
        <a:srgbClr val="87CD71"/>
      </a:accent6>
      <a:hlink>
        <a:srgbClr val="87CD71"/>
      </a:hlink>
      <a:folHlink>
        <a:srgbClr val="87CD71"/>
      </a:folHlink>
    </a:clrScheme>
    <a:fontScheme name="Napfordul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igó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1741</TotalTime>
  <Words>2264</Words>
  <Application>Microsoft Office PowerPoint</Application>
  <PresentationFormat>Diavetítés a képernyőre (4:3 oldalarány)</PresentationFormat>
  <Paragraphs>154</Paragraphs>
  <Slides>25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6" baseType="lpstr">
      <vt:lpstr>Napforduló</vt:lpstr>
      <vt:lpstr>PowerPoint bemutató</vt:lpstr>
      <vt:lpstr>Támogatás vehető igénybe</vt:lpstr>
      <vt:lpstr>Támogatás vehető igénybe</vt:lpstr>
      <vt:lpstr>PowerPoint bemutató</vt:lpstr>
      <vt:lpstr>Támogatás vehető igénybe</vt:lpstr>
      <vt:lpstr>Támogatás vehető igénybe</vt:lpstr>
      <vt:lpstr>Megvalósítás</vt:lpstr>
      <vt:lpstr>Feltételek</vt:lpstr>
      <vt:lpstr>Feltételek</vt:lpstr>
      <vt:lpstr> Támogatás mértéke </vt:lpstr>
      <vt:lpstr>Támogatás mértéke</vt:lpstr>
      <vt:lpstr>Elszámolható kiadások</vt:lpstr>
      <vt:lpstr>Elszámolható kiadások</vt:lpstr>
      <vt:lpstr>Elszámolható kiadások</vt:lpstr>
      <vt:lpstr>Elszámolható kiadások</vt:lpstr>
      <vt:lpstr>Kötelezettségek</vt:lpstr>
      <vt:lpstr>Kötelezettségek</vt:lpstr>
      <vt:lpstr>Kötelezettségek</vt:lpstr>
      <vt:lpstr>Kérelem benyújtása</vt:lpstr>
      <vt:lpstr>Csatolandó dokumentumok</vt:lpstr>
      <vt:lpstr>További csatolandó dokumentumok</vt:lpstr>
      <vt:lpstr>Építési beruházások esetén mellékelni kell:</vt:lpstr>
      <vt:lpstr>További csatolandó dokumentumok</vt:lpstr>
      <vt:lpstr>Benyújtás</vt:lpstr>
      <vt:lpstr> Köszönöm megtisztelő figyelmüket!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Móricz Attiláné</dc:creator>
  <cp:lastModifiedBy>Szabó Judit</cp:lastModifiedBy>
  <cp:revision>246</cp:revision>
  <dcterms:created xsi:type="dcterms:W3CDTF">2011-01-19T07:35:09Z</dcterms:created>
  <dcterms:modified xsi:type="dcterms:W3CDTF">2013-11-12T09:58:26Z</dcterms:modified>
</cp:coreProperties>
</file>