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0" r:id="rId2"/>
    <p:sldId id="282" r:id="rId3"/>
    <p:sldId id="285" r:id="rId4"/>
    <p:sldId id="296" r:id="rId5"/>
    <p:sldId id="286" r:id="rId6"/>
    <p:sldId id="297" r:id="rId7"/>
    <p:sldId id="298" r:id="rId8"/>
    <p:sldId id="300" r:id="rId9"/>
    <p:sldId id="301" r:id="rId10"/>
    <p:sldId id="303" r:id="rId11"/>
    <p:sldId id="472" r:id="rId12"/>
    <p:sldId id="473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469" r:id="rId23"/>
    <p:sldId id="464" r:id="rId24"/>
    <p:sldId id="461" r:id="rId25"/>
    <p:sldId id="471" r:id="rId26"/>
    <p:sldId id="470" r:id="rId27"/>
    <p:sldId id="295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C1DAD7"/>
    <a:srgbClr val="7FB2AB"/>
    <a:srgbClr val="0D816E"/>
    <a:srgbClr val="DFE8FA"/>
    <a:srgbClr val="C6D6F7"/>
    <a:srgbClr val="4F76E2"/>
    <a:srgbClr val="3A5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7" autoAdjust="0"/>
    <p:restoredTop sz="94660"/>
  </p:normalViewPr>
  <p:slideViewPr>
    <p:cSldViewPr snapToGrid="0">
      <p:cViewPr>
        <p:scale>
          <a:sx n="114" d="100"/>
          <a:sy n="114" d="100"/>
        </p:scale>
        <p:origin x="35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9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111627368084548"/>
          <c:y val="5.422578943676061E-2"/>
          <c:w val="0.47764537366404014"/>
          <c:h val="0.770050228298873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Munka1!$B$13</c:f>
              <c:strCache>
                <c:ptCount val="1"/>
                <c:pt idx="0">
                  <c:v>Tervezett keret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Munka1!$A$14:$A$18</c:f>
              <c:strCache>
                <c:ptCount val="5"/>
                <c:pt idx="0">
                  <c:v>Állattartó telepek fejlesztése</c:v>
                </c:pt>
                <c:pt idx="1">
                  <c:v>Állattartó telepek megújítása</c:v>
                </c:pt>
                <c:pt idx="2">
                  <c:v>Kertészeti üvegház, hűtőház, post-harvest</c:v>
                </c:pt>
                <c:pt idx="3">
                  <c:v>Feldolgozó üzemek komplex fejlesztése</c:v>
                </c:pt>
                <c:pt idx="4">
                  <c:v>Feldolgozó üzemek fejlesztés</c:v>
                </c:pt>
              </c:strCache>
            </c:strRef>
          </c:cat>
          <c:val>
            <c:numRef>
              <c:f>Munka1!$B$14:$B$18</c:f>
              <c:numCache>
                <c:formatCode>#,##0</c:formatCode>
                <c:ptCount val="5"/>
                <c:pt idx="0">
                  <c:v>150</c:v>
                </c:pt>
                <c:pt idx="1">
                  <c:v>50</c:v>
                </c:pt>
                <c:pt idx="2">
                  <c:v>50</c:v>
                </c:pt>
                <c:pt idx="3">
                  <c:v>150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C-1F43-84B4-C54FF7503066}"/>
            </c:ext>
          </c:extLst>
        </c:ser>
        <c:ser>
          <c:idx val="1"/>
          <c:order val="1"/>
          <c:tx>
            <c:strRef>
              <c:f>Munka1!$C$13</c:f>
              <c:strCache>
                <c:ptCount val="1"/>
                <c:pt idx="0">
                  <c:v>Túligénylés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Munka1!$A$14:$A$18</c:f>
              <c:strCache>
                <c:ptCount val="5"/>
                <c:pt idx="0">
                  <c:v>Állattartó telepek fejlesztése</c:v>
                </c:pt>
                <c:pt idx="1">
                  <c:v>Állattartó telepek megújítása</c:v>
                </c:pt>
                <c:pt idx="2">
                  <c:v>Kertészeti üvegház, hűtőház, post-harvest</c:v>
                </c:pt>
                <c:pt idx="3">
                  <c:v>Feldolgozó üzemek komplex fejlesztése</c:v>
                </c:pt>
                <c:pt idx="4">
                  <c:v>Feldolgozó üzemek fejlesztés</c:v>
                </c:pt>
              </c:strCache>
            </c:strRef>
          </c:cat>
          <c:val>
            <c:numRef>
              <c:f>Munka1!$C$14:$C$18</c:f>
              <c:numCache>
                <c:formatCode>#,##0</c:formatCode>
                <c:ptCount val="5"/>
                <c:pt idx="0">
                  <c:v>615</c:v>
                </c:pt>
                <c:pt idx="1">
                  <c:v>44.900000000000006</c:v>
                </c:pt>
                <c:pt idx="2">
                  <c:v>63.099999999999994</c:v>
                </c:pt>
                <c:pt idx="3">
                  <c:v>558.5</c:v>
                </c:pt>
                <c:pt idx="4">
                  <c:v>4.6000000000000014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C-1F43-84B4-C54FF75030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27105512"/>
        <c:axId val="333802224"/>
      </c:barChart>
      <c:catAx>
        <c:axId val="2710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3802224"/>
        <c:crosses val="autoZero"/>
        <c:auto val="1"/>
        <c:lblAlgn val="ctr"/>
        <c:lblOffset val="100"/>
        <c:noMultiLvlLbl val="0"/>
      </c:catAx>
      <c:valAx>
        <c:axId val="333802224"/>
        <c:scaling>
          <c:orientation val="minMax"/>
          <c:max val="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milliárd forint</a:t>
                </a:r>
              </a:p>
            </c:rich>
          </c:tx>
          <c:layout>
            <c:manualLayout>
              <c:xMode val="edge"/>
              <c:yMode val="edge"/>
              <c:x val="0.80848764536991391"/>
              <c:y val="5.0047888789119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055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82226472835577"/>
          <c:y val="0.91543214967676512"/>
          <c:w val="0.63458510967392678"/>
          <c:h val="6.9055046211249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Alapjogosultság vizsgálat alatt</a:t>
            </a:r>
            <a:r>
              <a:rPr lang="hu-HU"/>
              <a:t> (beadott kérelmek száma db)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Alapjogosultság vizsgálat alatt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C10-8D49-925E-966E0CB5A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10-8D49-925E-966E0CB5A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C10-8D49-925E-966E0CB5A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C10-8D49-925E-966E0CB5A0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C10-8D49-925E-966E0CB5A0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C10-8D49-925E-966E0CB5A0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5C10-8D49-925E-966E0CB5A0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5C10-8D49-925E-966E0CB5A0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5C10-8D49-925E-966E0CB5A0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5C10-8D49-925E-966E0CB5A0C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5C10-8D49-925E-966E0CB5A0C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5C10-8D49-925E-966E0CB5A0C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5C10-8D49-925E-966E0CB5A0C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5C10-8D49-925E-966E0CB5A0C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5C10-8D49-925E-966E0CB5A0C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5C10-8D49-925E-966E0CB5A0C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5C10-8D49-925E-966E0CB5A0C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5C10-8D49-925E-966E0CB5A0C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5C10-8D49-925E-966E0CB5A0C5}"/>
              </c:ext>
            </c:extLst>
          </c:dPt>
          <c:dLbls>
            <c:dLbl>
              <c:idx val="0"/>
              <c:layout>
                <c:manualLayout>
                  <c:x val="-5.3048531193216231E-2"/>
                  <c:y val="0.114664240354402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0-8D49-925E-966E0CB5A0C5}"/>
                </c:ext>
              </c:extLst>
            </c:dLbl>
            <c:dLbl>
              <c:idx val="1"/>
              <c:layout>
                <c:manualLayout>
                  <c:x val="-8.6956263880476531E-2"/>
                  <c:y val="0.111209620155640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0-8D49-925E-966E0CB5A0C5}"/>
                </c:ext>
              </c:extLst>
            </c:dLbl>
            <c:dLbl>
              <c:idx val="2"/>
              <c:layout>
                <c:manualLayout>
                  <c:x val="-6.3281849384211705E-2"/>
                  <c:y val="6.49998706350096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0-8D49-925E-966E0CB5A0C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10-8D49-925E-966E0CB5A0C5}"/>
                </c:ext>
              </c:extLst>
            </c:dLbl>
            <c:dLbl>
              <c:idx val="4"/>
              <c:layout>
                <c:manualLayout>
                  <c:x val="-8.7051660609731477E-2"/>
                  <c:y val="-7.89592155306983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10-8D49-925E-966E0CB5A0C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0-8D49-925E-966E0CB5A0C5}"/>
                </c:ext>
              </c:extLst>
            </c:dLbl>
            <c:dLbl>
              <c:idx val="6"/>
              <c:layout>
                <c:manualLayout>
                  <c:x val="-0.10735602160306884"/>
                  <c:y val="-0.163211184034635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10-8D49-925E-966E0CB5A0C5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10-8D49-925E-966E0CB5A0C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10-8D49-925E-966E0CB5A0C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C10-8D49-925E-966E0CB5A0C5}"/>
                </c:ext>
              </c:extLst>
            </c:dLbl>
            <c:dLbl>
              <c:idx val="10"/>
              <c:layout>
                <c:manualLayout>
                  <c:x val="-0.1202002574197456"/>
                  <c:y val="-0.173457178750794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C10-8D49-925E-966E0CB5A0C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C10-8D49-925E-966E0CB5A0C5}"/>
                </c:ext>
              </c:extLst>
            </c:dLbl>
            <c:dLbl>
              <c:idx val="12"/>
              <c:layout>
                <c:manualLayout>
                  <c:x val="4.7500378558449421E-2"/>
                  <c:y val="-0.23931459553317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195512820512819E-2"/>
                      <c:h val="0.10007301935012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C10-8D49-925E-966E0CB5A0C5}"/>
                </c:ext>
              </c:extLst>
            </c:dLbl>
            <c:dLbl>
              <c:idx val="13"/>
              <c:layout>
                <c:manualLayout>
                  <c:x val="9.5764814253987487E-2"/>
                  <c:y val="-8.7671516416417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C10-8D49-925E-966E0CB5A0C5}"/>
                </c:ext>
              </c:extLst>
            </c:dLbl>
            <c:dLbl>
              <c:idx val="14"/>
              <c:layout>
                <c:manualLayout>
                  <c:x val="0.13830065112053297"/>
                  <c:y val="5.98821916154237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C10-8D49-925E-966E0CB5A0C5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C10-8D49-925E-966E0CB5A0C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C10-8D49-925E-966E0CB5A0C5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C10-8D49-925E-966E0CB5A0C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Munka1!$A$2:$A$20</c:f>
              <c:strCache>
                <c:ptCount val="19"/>
                <c:pt idx="0">
                  <c:v>Bács-Kiskun</c:v>
                </c:pt>
                <c:pt idx="1">
                  <c:v>Baranya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Csongrád-Csanád</c:v>
                </c:pt>
                <c:pt idx="5">
                  <c:v>Fejér</c:v>
                </c:pt>
                <c:pt idx="6">
                  <c:v>Győr-Moson-Sopron</c:v>
                </c:pt>
                <c:pt idx="7">
                  <c:v>Hajdú-Bihar</c:v>
                </c:pt>
                <c:pt idx="8">
                  <c:v>Heves</c:v>
                </c:pt>
                <c:pt idx="9">
                  <c:v>Jász-Nagykun-Szolnok</c:v>
                </c:pt>
                <c:pt idx="10">
                  <c:v>Komárom-Esztergom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Szabolcs-Szatmár-Bereg</c:v>
                </c:pt>
                <c:pt idx="15">
                  <c:v>Tolna</c:v>
                </c:pt>
                <c:pt idx="16">
                  <c:v>Vas</c:v>
                </c:pt>
                <c:pt idx="17">
                  <c:v>Veszprém</c:v>
                </c:pt>
                <c:pt idx="18">
                  <c:v>Zala</c:v>
                </c:pt>
              </c:strCache>
            </c:strRef>
          </c:cat>
          <c:val>
            <c:numRef>
              <c:f>Munka1!$B$2:$B$20</c:f>
              <c:numCache>
                <c:formatCode>General</c:formatCode>
                <c:ptCount val="19"/>
                <c:pt idx="0">
                  <c:v>13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  <c:pt idx="5">
                  <c:v>4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2</c:v>
                </c:pt>
                <c:pt idx="12">
                  <c:v>33</c:v>
                </c:pt>
                <c:pt idx="13">
                  <c:v>6</c:v>
                </c:pt>
                <c:pt idx="14">
                  <c:v>22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C10-8D49-925E-966E0CB5A0C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9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9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78506455274171794"/>
          <c:y val="0.15607598612057391"/>
          <c:w val="0.2059264382492729"/>
          <c:h val="0.800936602530379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6D2AA-C549-874A-A65E-D3952A3AC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08CFC7D6-EC0B-D242-888C-1B03132ED470}">
      <dgm:prSet/>
      <dgm:spPr/>
      <dgm:t>
        <a:bodyPr/>
        <a:lstStyle/>
        <a:p>
          <a:pPr algn="ctr"/>
          <a:r>
            <a:rPr lang="hu-HU" dirty="0"/>
            <a:t>I. LEADER-t és a vidéki </a:t>
          </a:r>
          <a:r>
            <a:rPr lang="hu-HU" dirty="0" err="1"/>
            <a:t>hálózatokat</a:t>
          </a:r>
          <a:r>
            <a:rPr lang="hu-HU" dirty="0"/>
            <a:t> segítő funkciók</a:t>
          </a:r>
        </a:p>
      </dgm:t>
    </dgm:pt>
    <dgm:pt modelId="{461BEC78-2F06-164B-9B23-FD2E129A98A6}" type="parTrans" cxnId="{93C23F96-47FA-9849-8D39-6CB1333AAA6F}">
      <dgm:prSet/>
      <dgm:spPr/>
      <dgm:t>
        <a:bodyPr/>
        <a:lstStyle/>
        <a:p>
          <a:endParaRPr lang="hu-HU"/>
        </a:p>
      </dgm:t>
    </dgm:pt>
    <dgm:pt modelId="{21B07B63-4BC8-D14F-8AF4-9797ACF127C6}" type="sibTrans" cxnId="{93C23F96-47FA-9849-8D39-6CB1333AAA6F}">
      <dgm:prSet/>
      <dgm:spPr/>
      <dgm:t>
        <a:bodyPr/>
        <a:lstStyle/>
        <a:p>
          <a:endParaRPr lang="hu-HU"/>
        </a:p>
      </dgm:t>
    </dgm:pt>
    <dgm:pt modelId="{4F2D05DA-C3F4-954C-AC4C-7C31A8D6D4B3}" type="pres">
      <dgm:prSet presAssocID="{2766D2AA-C549-874A-A65E-D3952A3AC436}" presName="linear" presStyleCnt="0">
        <dgm:presLayoutVars>
          <dgm:animLvl val="lvl"/>
          <dgm:resizeHandles val="exact"/>
        </dgm:presLayoutVars>
      </dgm:prSet>
      <dgm:spPr/>
    </dgm:pt>
    <dgm:pt modelId="{FDDA8750-C185-2448-A313-043EA3CF7CEB}" type="pres">
      <dgm:prSet presAssocID="{08CFC7D6-EC0B-D242-888C-1B03132ED4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66B851-3A7C-3B46-BEDF-4C0A93375823}" type="presOf" srcId="{2766D2AA-C549-874A-A65E-D3952A3AC436}" destId="{4F2D05DA-C3F4-954C-AC4C-7C31A8D6D4B3}" srcOrd="0" destOrd="0" presId="urn:microsoft.com/office/officeart/2005/8/layout/vList2"/>
    <dgm:cxn modelId="{C0071389-DF32-B648-9779-DD14BD2264CD}" type="presOf" srcId="{08CFC7D6-EC0B-D242-888C-1B03132ED470}" destId="{FDDA8750-C185-2448-A313-043EA3CF7CEB}" srcOrd="0" destOrd="0" presId="urn:microsoft.com/office/officeart/2005/8/layout/vList2"/>
    <dgm:cxn modelId="{93C23F96-47FA-9849-8D39-6CB1333AAA6F}" srcId="{2766D2AA-C549-874A-A65E-D3952A3AC436}" destId="{08CFC7D6-EC0B-D242-888C-1B03132ED470}" srcOrd="0" destOrd="0" parTransId="{461BEC78-2F06-164B-9B23-FD2E129A98A6}" sibTransId="{21B07B63-4BC8-D14F-8AF4-9797ACF127C6}"/>
    <dgm:cxn modelId="{62E039BE-F857-3647-B491-8F3A08AD3817}" type="presParOf" srcId="{4F2D05DA-C3F4-954C-AC4C-7C31A8D6D4B3}" destId="{FDDA8750-C185-2448-A313-043EA3CF7C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C027D-89A7-804A-AAA2-390823EEF2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A46B48BA-66BE-3445-AADE-710F6071F6B4}">
      <dgm:prSet/>
      <dgm:spPr/>
      <dgm:t>
        <a:bodyPr/>
        <a:lstStyle/>
        <a:p>
          <a:pPr algn="ctr"/>
          <a:r>
            <a:rPr lang="hu-HU" dirty="0"/>
            <a:t>II. Együttműködő vidéki közösségeket segítő funkciók</a:t>
          </a:r>
        </a:p>
      </dgm:t>
    </dgm:pt>
    <dgm:pt modelId="{EDEF6907-FD6D-DB4D-A51C-C1920E5E669C}" type="parTrans" cxnId="{EA9228BA-423E-054A-BA4F-6D017E58CB0D}">
      <dgm:prSet/>
      <dgm:spPr/>
      <dgm:t>
        <a:bodyPr/>
        <a:lstStyle/>
        <a:p>
          <a:endParaRPr lang="hu-HU"/>
        </a:p>
      </dgm:t>
    </dgm:pt>
    <dgm:pt modelId="{D4131D54-8924-5145-8298-7EAA8377D765}" type="sibTrans" cxnId="{EA9228BA-423E-054A-BA4F-6D017E58CB0D}">
      <dgm:prSet/>
      <dgm:spPr/>
      <dgm:t>
        <a:bodyPr/>
        <a:lstStyle/>
        <a:p>
          <a:endParaRPr lang="hu-HU"/>
        </a:p>
      </dgm:t>
    </dgm:pt>
    <dgm:pt modelId="{56A7A65F-604F-C64E-83F1-698A853BCED8}" type="pres">
      <dgm:prSet presAssocID="{A02C027D-89A7-804A-AAA2-390823EEF2FE}" presName="linear" presStyleCnt="0">
        <dgm:presLayoutVars>
          <dgm:animLvl val="lvl"/>
          <dgm:resizeHandles val="exact"/>
        </dgm:presLayoutVars>
      </dgm:prSet>
      <dgm:spPr/>
    </dgm:pt>
    <dgm:pt modelId="{796E7B10-35A7-864B-801E-666F3271597D}" type="pres">
      <dgm:prSet presAssocID="{A46B48BA-66BE-3445-AADE-710F6071F6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199F90-E9A3-4D42-BFBC-2235C0ED6F47}" type="presOf" srcId="{A46B48BA-66BE-3445-AADE-710F6071F6B4}" destId="{796E7B10-35A7-864B-801E-666F3271597D}" srcOrd="0" destOrd="0" presId="urn:microsoft.com/office/officeart/2005/8/layout/vList2"/>
    <dgm:cxn modelId="{EA9228BA-423E-054A-BA4F-6D017E58CB0D}" srcId="{A02C027D-89A7-804A-AAA2-390823EEF2FE}" destId="{A46B48BA-66BE-3445-AADE-710F6071F6B4}" srcOrd="0" destOrd="0" parTransId="{EDEF6907-FD6D-DB4D-A51C-C1920E5E669C}" sibTransId="{D4131D54-8924-5145-8298-7EAA8377D765}"/>
    <dgm:cxn modelId="{3833A5FB-F6BF-A04F-8D29-E548813808A5}" type="presOf" srcId="{A02C027D-89A7-804A-AAA2-390823EEF2FE}" destId="{56A7A65F-604F-C64E-83F1-698A853BCED8}" srcOrd="0" destOrd="0" presId="urn:microsoft.com/office/officeart/2005/8/layout/vList2"/>
    <dgm:cxn modelId="{E40D9034-C08C-1146-8643-15D7065D53F7}" type="presParOf" srcId="{56A7A65F-604F-C64E-83F1-698A853BCED8}" destId="{796E7B10-35A7-864B-801E-666F327159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A0C16-77FA-584F-89E1-E9F1C7D5D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CEB27C5D-729E-B544-AA63-5AA1DB98E674}">
      <dgm:prSet/>
      <dgm:spPr/>
      <dgm:t>
        <a:bodyPr/>
        <a:lstStyle/>
        <a:p>
          <a:pPr algn="ctr"/>
          <a:r>
            <a:rPr lang="hu-HU" dirty="0"/>
            <a:t>III. Vidéki közösségek infrastruktúra fejlesztését segítő funkciók</a:t>
          </a:r>
        </a:p>
      </dgm:t>
    </dgm:pt>
    <dgm:pt modelId="{5B40CCF0-EE16-8444-A200-22264A295DEF}" type="parTrans" cxnId="{8BF02902-3AAA-794F-B6EE-7A1B6765451A}">
      <dgm:prSet/>
      <dgm:spPr/>
      <dgm:t>
        <a:bodyPr/>
        <a:lstStyle/>
        <a:p>
          <a:endParaRPr lang="hu-HU"/>
        </a:p>
      </dgm:t>
    </dgm:pt>
    <dgm:pt modelId="{3BC33508-69C4-D646-B509-88E5AAE5C140}" type="sibTrans" cxnId="{8BF02902-3AAA-794F-B6EE-7A1B6765451A}">
      <dgm:prSet/>
      <dgm:spPr/>
      <dgm:t>
        <a:bodyPr/>
        <a:lstStyle/>
        <a:p>
          <a:endParaRPr lang="hu-HU"/>
        </a:p>
      </dgm:t>
    </dgm:pt>
    <dgm:pt modelId="{D8C1C8A8-8FA0-7C4D-9C70-B3BC6227BFDE}" type="pres">
      <dgm:prSet presAssocID="{272A0C16-77FA-584F-89E1-E9F1C7D5D804}" presName="linear" presStyleCnt="0">
        <dgm:presLayoutVars>
          <dgm:animLvl val="lvl"/>
          <dgm:resizeHandles val="exact"/>
        </dgm:presLayoutVars>
      </dgm:prSet>
      <dgm:spPr/>
    </dgm:pt>
    <dgm:pt modelId="{24DFEC34-B961-DB4E-9947-741C02AD0D6A}" type="pres">
      <dgm:prSet presAssocID="{CEB27C5D-729E-B544-AA63-5AA1DB98E6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F02902-3AAA-794F-B6EE-7A1B6765451A}" srcId="{272A0C16-77FA-584F-89E1-E9F1C7D5D804}" destId="{CEB27C5D-729E-B544-AA63-5AA1DB98E674}" srcOrd="0" destOrd="0" parTransId="{5B40CCF0-EE16-8444-A200-22264A295DEF}" sibTransId="{3BC33508-69C4-D646-B509-88E5AAE5C140}"/>
    <dgm:cxn modelId="{BBC5C90A-C01B-224C-853A-84F57DA81889}" type="presOf" srcId="{CEB27C5D-729E-B544-AA63-5AA1DB98E674}" destId="{24DFEC34-B961-DB4E-9947-741C02AD0D6A}" srcOrd="0" destOrd="0" presId="urn:microsoft.com/office/officeart/2005/8/layout/vList2"/>
    <dgm:cxn modelId="{D443D53E-55EA-4E42-93D3-8CB8BF845647}" type="presOf" srcId="{272A0C16-77FA-584F-89E1-E9F1C7D5D804}" destId="{D8C1C8A8-8FA0-7C4D-9C70-B3BC6227BFDE}" srcOrd="0" destOrd="0" presId="urn:microsoft.com/office/officeart/2005/8/layout/vList2"/>
    <dgm:cxn modelId="{55B17623-FCE3-C340-862D-E3A3D16B0E72}" type="presParOf" srcId="{D8C1C8A8-8FA0-7C4D-9C70-B3BC6227BFDE}" destId="{24DFEC34-B961-DB4E-9947-741C02AD0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7AE02-E6AF-EA46-A666-528A7D341A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C2A564CE-857E-EA40-B8E0-593BD312CF4C}">
      <dgm:prSet/>
      <dgm:spPr/>
      <dgm:t>
        <a:bodyPr/>
        <a:lstStyle/>
        <a:p>
          <a:pPr algn="ctr"/>
          <a:r>
            <a:rPr lang="hu-HU" dirty="0"/>
            <a:t>IV. Induló vállalkozások és a generációs megújulás segítése</a:t>
          </a:r>
        </a:p>
      </dgm:t>
    </dgm:pt>
    <dgm:pt modelId="{80FE92C6-792F-8E48-956B-0BD73533A79E}" type="parTrans" cxnId="{5BDC7B51-46D4-CB47-95D0-A912F3023DD5}">
      <dgm:prSet/>
      <dgm:spPr/>
      <dgm:t>
        <a:bodyPr/>
        <a:lstStyle/>
        <a:p>
          <a:endParaRPr lang="hu-HU"/>
        </a:p>
      </dgm:t>
    </dgm:pt>
    <dgm:pt modelId="{89EE1C71-6F8B-3D47-923A-8144B11075F9}" type="sibTrans" cxnId="{5BDC7B51-46D4-CB47-95D0-A912F3023DD5}">
      <dgm:prSet/>
      <dgm:spPr/>
      <dgm:t>
        <a:bodyPr/>
        <a:lstStyle/>
        <a:p>
          <a:endParaRPr lang="hu-HU"/>
        </a:p>
      </dgm:t>
    </dgm:pt>
    <dgm:pt modelId="{2E359C3A-3009-C548-BDAC-D59A011C7336}" type="pres">
      <dgm:prSet presAssocID="{1F97AE02-E6AF-EA46-A666-528A7D341A10}" presName="linear" presStyleCnt="0">
        <dgm:presLayoutVars>
          <dgm:animLvl val="lvl"/>
          <dgm:resizeHandles val="exact"/>
        </dgm:presLayoutVars>
      </dgm:prSet>
      <dgm:spPr/>
    </dgm:pt>
    <dgm:pt modelId="{F744E07A-EE99-844C-8A79-22D5A1761E45}" type="pres">
      <dgm:prSet presAssocID="{C2A564CE-857E-EA40-B8E0-593BD312CF4C}" presName="parentText" presStyleLbl="node1" presStyleIdx="0" presStyleCnt="1" custLinFactNeighborX="-143" custLinFactNeighborY="20197">
        <dgm:presLayoutVars>
          <dgm:chMax val="0"/>
          <dgm:bulletEnabled val="1"/>
        </dgm:presLayoutVars>
      </dgm:prSet>
      <dgm:spPr/>
    </dgm:pt>
  </dgm:ptLst>
  <dgm:cxnLst>
    <dgm:cxn modelId="{12D29D1A-3686-5744-B4FC-E0979252EC2A}" type="presOf" srcId="{C2A564CE-857E-EA40-B8E0-593BD312CF4C}" destId="{F744E07A-EE99-844C-8A79-22D5A1761E45}" srcOrd="0" destOrd="0" presId="urn:microsoft.com/office/officeart/2005/8/layout/vList2"/>
    <dgm:cxn modelId="{5BDC7B51-46D4-CB47-95D0-A912F3023DD5}" srcId="{1F97AE02-E6AF-EA46-A666-528A7D341A10}" destId="{C2A564CE-857E-EA40-B8E0-593BD312CF4C}" srcOrd="0" destOrd="0" parTransId="{80FE92C6-792F-8E48-956B-0BD73533A79E}" sibTransId="{89EE1C71-6F8B-3D47-923A-8144B11075F9}"/>
    <dgm:cxn modelId="{5F595BCE-3156-E04A-843A-769C57E385B5}" type="presOf" srcId="{1F97AE02-E6AF-EA46-A666-528A7D341A10}" destId="{2E359C3A-3009-C548-BDAC-D59A011C7336}" srcOrd="0" destOrd="0" presId="urn:microsoft.com/office/officeart/2005/8/layout/vList2"/>
    <dgm:cxn modelId="{9DD30DAA-1F74-6144-B7CC-152AEF93CB01}" type="presParOf" srcId="{2E359C3A-3009-C548-BDAC-D59A011C7336}" destId="{F744E07A-EE99-844C-8A79-22D5A1761E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28699-2552-7F4E-9C58-1C638DE10E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0042D76E-3081-2C44-B556-E8F63DC15FE0}">
      <dgm:prSet/>
      <dgm:spPr/>
      <dgm:t>
        <a:bodyPr/>
        <a:lstStyle/>
        <a:p>
          <a:pPr algn="ctr"/>
          <a:r>
            <a:rPr lang="hu-HU" dirty="0"/>
            <a:t>V. Az együttműködések eredményeinek kommunikációja és közzététele</a:t>
          </a:r>
        </a:p>
      </dgm:t>
    </dgm:pt>
    <dgm:pt modelId="{4877DF4F-F662-274B-BAF4-87AE3371D317}" type="parTrans" cxnId="{9CA9C540-7669-5C41-A20F-F58DA915513E}">
      <dgm:prSet/>
      <dgm:spPr/>
      <dgm:t>
        <a:bodyPr/>
        <a:lstStyle/>
        <a:p>
          <a:endParaRPr lang="hu-HU"/>
        </a:p>
      </dgm:t>
    </dgm:pt>
    <dgm:pt modelId="{F3215313-C216-864B-A724-909BAA995C22}" type="sibTrans" cxnId="{9CA9C540-7669-5C41-A20F-F58DA915513E}">
      <dgm:prSet/>
      <dgm:spPr/>
      <dgm:t>
        <a:bodyPr/>
        <a:lstStyle/>
        <a:p>
          <a:endParaRPr lang="hu-HU"/>
        </a:p>
      </dgm:t>
    </dgm:pt>
    <dgm:pt modelId="{AA9C773B-B44D-C546-84D8-59F290947053}" type="pres">
      <dgm:prSet presAssocID="{3E928699-2552-7F4E-9C58-1C638DE10EA5}" presName="linear" presStyleCnt="0">
        <dgm:presLayoutVars>
          <dgm:animLvl val="lvl"/>
          <dgm:resizeHandles val="exact"/>
        </dgm:presLayoutVars>
      </dgm:prSet>
      <dgm:spPr/>
    </dgm:pt>
    <dgm:pt modelId="{703EEF51-81E4-5745-9F6F-08F06F3F07A3}" type="pres">
      <dgm:prSet presAssocID="{0042D76E-3081-2C44-B556-E8F63DC15F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CA9C540-7669-5C41-A20F-F58DA915513E}" srcId="{3E928699-2552-7F4E-9C58-1C638DE10EA5}" destId="{0042D76E-3081-2C44-B556-E8F63DC15FE0}" srcOrd="0" destOrd="0" parTransId="{4877DF4F-F662-274B-BAF4-87AE3371D317}" sibTransId="{F3215313-C216-864B-A724-909BAA995C22}"/>
    <dgm:cxn modelId="{54341B7F-B9C7-E247-ABF2-983B26B9EEF5}" type="presOf" srcId="{0042D76E-3081-2C44-B556-E8F63DC15FE0}" destId="{703EEF51-81E4-5745-9F6F-08F06F3F07A3}" srcOrd="0" destOrd="0" presId="urn:microsoft.com/office/officeart/2005/8/layout/vList2"/>
    <dgm:cxn modelId="{383999A7-ABAD-BB48-BEA6-62F0E17671D1}" type="presOf" srcId="{3E928699-2552-7F4E-9C58-1C638DE10EA5}" destId="{AA9C773B-B44D-C546-84D8-59F290947053}" srcOrd="0" destOrd="0" presId="urn:microsoft.com/office/officeart/2005/8/layout/vList2"/>
    <dgm:cxn modelId="{893FDAEE-8D76-6744-AFA0-008BBEFE8AB2}" type="presParOf" srcId="{AA9C773B-B44D-C546-84D8-59F290947053}" destId="{703EEF51-81E4-5745-9F6F-08F06F3F07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2D39E9-3A8E-DE4F-B8D0-C5113CF402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B6DE720D-E6F9-D741-9DBE-8A007B5369ED}">
      <dgm:prSet/>
      <dgm:spPr/>
      <dgm:t>
        <a:bodyPr/>
        <a:lstStyle/>
        <a:p>
          <a:pPr algn="ctr"/>
          <a:r>
            <a:rPr lang="hu-HU" dirty="0"/>
            <a:t>VI. Kisprojektek megvalósítását segítő funkciók </a:t>
          </a:r>
        </a:p>
      </dgm:t>
    </dgm:pt>
    <dgm:pt modelId="{53AC823E-39D4-CD45-9724-217F4F8766EB}" type="parTrans" cxnId="{70662BA5-A100-214C-8C60-9314892E6E32}">
      <dgm:prSet/>
      <dgm:spPr/>
      <dgm:t>
        <a:bodyPr/>
        <a:lstStyle/>
        <a:p>
          <a:endParaRPr lang="hu-HU"/>
        </a:p>
      </dgm:t>
    </dgm:pt>
    <dgm:pt modelId="{F610A91A-B138-E445-874C-496CDD00E634}" type="sibTrans" cxnId="{70662BA5-A100-214C-8C60-9314892E6E32}">
      <dgm:prSet/>
      <dgm:spPr/>
      <dgm:t>
        <a:bodyPr/>
        <a:lstStyle/>
        <a:p>
          <a:endParaRPr lang="hu-HU"/>
        </a:p>
      </dgm:t>
    </dgm:pt>
    <dgm:pt modelId="{236C5029-6056-FA46-948E-5A59CE4737D9}" type="pres">
      <dgm:prSet presAssocID="{3A2D39E9-3A8E-DE4F-B8D0-C5113CF4024A}" presName="linear" presStyleCnt="0">
        <dgm:presLayoutVars>
          <dgm:animLvl val="lvl"/>
          <dgm:resizeHandles val="exact"/>
        </dgm:presLayoutVars>
      </dgm:prSet>
      <dgm:spPr/>
    </dgm:pt>
    <dgm:pt modelId="{AE7EFD82-5BB0-1943-8534-123D92DCEDC5}" type="pres">
      <dgm:prSet presAssocID="{B6DE720D-E6F9-D741-9DBE-8A007B5369ED}" presName="parentText" presStyleLbl="node1" presStyleIdx="0" presStyleCnt="1" custLinFactNeighborX="0" custLinFactNeighborY="8658">
        <dgm:presLayoutVars>
          <dgm:chMax val="0"/>
          <dgm:bulletEnabled val="1"/>
        </dgm:presLayoutVars>
      </dgm:prSet>
      <dgm:spPr/>
    </dgm:pt>
  </dgm:ptLst>
  <dgm:cxnLst>
    <dgm:cxn modelId="{8B9CB93B-AE1D-C14C-BA1C-B305B7314549}" type="presOf" srcId="{3A2D39E9-3A8E-DE4F-B8D0-C5113CF4024A}" destId="{236C5029-6056-FA46-948E-5A59CE4737D9}" srcOrd="0" destOrd="0" presId="urn:microsoft.com/office/officeart/2005/8/layout/vList2"/>
    <dgm:cxn modelId="{70662BA5-A100-214C-8C60-9314892E6E32}" srcId="{3A2D39E9-3A8E-DE4F-B8D0-C5113CF4024A}" destId="{B6DE720D-E6F9-D741-9DBE-8A007B5369ED}" srcOrd="0" destOrd="0" parTransId="{53AC823E-39D4-CD45-9724-217F4F8766EB}" sibTransId="{F610A91A-B138-E445-874C-496CDD00E634}"/>
    <dgm:cxn modelId="{814FCFEF-A342-2C4C-B3C7-3D0EF253028E}" type="presOf" srcId="{B6DE720D-E6F9-D741-9DBE-8A007B5369ED}" destId="{AE7EFD82-5BB0-1943-8534-123D92DCEDC5}" srcOrd="0" destOrd="0" presId="urn:microsoft.com/office/officeart/2005/8/layout/vList2"/>
    <dgm:cxn modelId="{66AB3259-D028-314C-BC97-57757345DFCD}" type="presParOf" srcId="{236C5029-6056-FA46-948E-5A59CE4737D9}" destId="{AE7EFD82-5BB0-1943-8534-123D92DCED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66D2AA-C549-874A-A65E-D3952A3AC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8CFC7D6-EC0B-D242-888C-1B03132ED470}">
      <dgm:prSet custT="1"/>
      <dgm:spPr/>
      <dgm:t>
        <a:bodyPr/>
        <a:lstStyle/>
        <a:p>
          <a:pPr algn="ctr"/>
          <a:r>
            <a:rPr lang="hu-HU" sz="1500" b="0" dirty="0"/>
            <a:t>VII. Monitoring tevékenység</a:t>
          </a:r>
        </a:p>
      </dgm:t>
    </dgm:pt>
    <dgm:pt modelId="{461BEC78-2F06-164B-9B23-FD2E129A98A6}" type="parTrans" cxnId="{93C23F96-47FA-9849-8D39-6CB1333AAA6F}">
      <dgm:prSet/>
      <dgm:spPr/>
      <dgm:t>
        <a:bodyPr/>
        <a:lstStyle/>
        <a:p>
          <a:endParaRPr lang="hu-HU"/>
        </a:p>
      </dgm:t>
    </dgm:pt>
    <dgm:pt modelId="{21B07B63-4BC8-D14F-8AF4-9797ACF127C6}" type="sibTrans" cxnId="{93C23F96-47FA-9849-8D39-6CB1333AAA6F}">
      <dgm:prSet/>
      <dgm:spPr/>
      <dgm:t>
        <a:bodyPr/>
        <a:lstStyle/>
        <a:p>
          <a:endParaRPr lang="hu-HU"/>
        </a:p>
      </dgm:t>
    </dgm:pt>
    <dgm:pt modelId="{4F2D05DA-C3F4-954C-AC4C-7C31A8D6D4B3}" type="pres">
      <dgm:prSet presAssocID="{2766D2AA-C549-874A-A65E-D3952A3AC436}" presName="linear" presStyleCnt="0">
        <dgm:presLayoutVars>
          <dgm:animLvl val="lvl"/>
          <dgm:resizeHandles val="exact"/>
        </dgm:presLayoutVars>
      </dgm:prSet>
      <dgm:spPr/>
    </dgm:pt>
    <dgm:pt modelId="{FDDA8750-C185-2448-A313-043EA3CF7CEB}" type="pres">
      <dgm:prSet presAssocID="{08CFC7D6-EC0B-D242-888C-1B03132ED4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66B851-3A7C-3B46-BEDF-4C0A93375823}" type="presOf" srcId="{2766D2AA-C549-874A-A65E-D3952A3AC436}" destId="{4F2D05DA-C3F4-954C-AC4C-7C31A8D6D4B3}" srcOrd="0" destOrd="0" presId="urn:microsoft.com/office/officeart/2005/8/layout/vList2"/>
    <dgm:cxn modelId="{C0071389-DF32-B648-9779-DD14BD2264CD}" type="presOf" srcId="{08CFC7D6-EC0B-D242-888C-1B03132ED470}" destId="{FDDA8750-C185-2448-A313-043EA3CF7CEB}" srcOrd="0" destOrd="0" presId="urn:microsoft.com/office/officeart/2005/8/layout/vList2"/>
    <dgm:cxn modelId="{93C23F96-47FA-9849-8D39-6CB1333AAA6F}" srcId="{2766D2AA-C549-874A-A65E-D3952A3AC436}" destId="{08CFC7D6-EC0B-D242-888C-1B03132ED470}" srcOrd="0" destOrd="0" parTransId="{461BEC78-2F06-164B-9B23-FD2E129A98A6}" sibTransId="{21B07B63-4BC8-D14F-8AF4-9797ACF127C6}"/>
    <dgm:cxn modelId="{62E039BE-F857-3647-B491-8F3A08AD3817}" type="presParOf" srcId="{4F2D05DA-C3F4-954C-AC4C-7C31A8D6D4B3}" destId="{FDDA8750-C185-2448-A313-043EA3CF7C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C027D-89A7-804A-AAA2-390823EEF2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46B48BA-66BE-3445-AADE-710F6071F6B4}">
      <dgm:prSet/>
      <dgm:spPr/>
      <dgm:t>
        <a:bodyPr/>
        <a:lstStyle/>
        <a:p>
          <a:pPr algn="ctr"/>
          <a:r>
            <a:rPr lang="hu-HU" b="0" dirty="0"/>
            <a:t>VIII. Értékelési tevékenység támogatása</a:t>
          </a:r>
        </a:p>
      </dgm:t>
    </dgm:pt>
    <dgm:pt modelId="{EDEF6907-FD6D-DB4D-A51C-C1920E5E669C}" type="parTrans" cxnId="{EA9228BA-423E-054A-BA4F-6D017E58CB0D}">
      <dgm:prSet/>
      <dgm:spPr/>
      <dgm:t>
        <a:bodyPr/>
        <a:lstStyle/>
        <a:p>
          <a:endParaRPr lang="hu-HU"/>
        </a:p>
      </dgm:t>
    </dgm:pt>
    <dgm:pt modelId="{D4131D54-8924-5145-8298-7EAA8377D765}" type="sibTrans" cxnId="{EA9228BA-423E-054A-BA4F-6D017E58CB0D}">
      <dgm:prSet/>
      <dgm:spPr/>
      <dgm:t>
        <a:bodyPr/>
        <a:lstStyle/>
        <a:p>
          <a:endParaRPr lang="hu-HU"/>
        </a:p>
      </dgm:t>
    </dgm:pt>
    <dgm:pt modelId="{56A7A65F-604F-C64E-83F1-698A853BCED8}" type="pres">
      <dgm:prSet presAssocID="{A02C027D-89A7-804A-AAA2-390823EEF2FE}" presName="linear" presStyleCnt="0">
        <dgm:presLayoutVars>
          <dgm:animLvl val="lvl"/>
          <dgm:resizeHandles val="exact"/>
        </dgm:presLayoutVars>
      </dgm:prSet>
      <dgm:spPr/>
    </dgm:pt>
    <dgm:pt modelId="{796E7B10-35A7-864B-801E-666F3271597D}" type="pres">
      <dgm:prSet presAssocID="{A46B48BA-66BE-3445-AADE-710F6071F6B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199F90-E9A3-4D42-BFBC-2235C0ED6F47}" type="presOf" srcId="{A46B48BA-66BE-3445-AADE-710F6071F6B4}" destId="{796E7B10-35A7-864B-801E-666F3271597D}" srcOrd="0" destOrd="0" presId="urn:microsoft.com/office/officeart/2005/8/layout/vList2"/>
    <dgm:cxn modelId="{EA9228BA-423E-054A-BA4F-6D017E58CB0D}" srcId="{A02C027D-89A7-804A-AAA2-390823EEF2FE}" destId="{A46B48BA-66BE-3445-AADE-710F6071F6B4}" srcOrd="0" destOrd="0" parTransId="{EDEF6907-FD6D-DB4D-A51C-C1920E5E669C}" sibTransId="{D4131D54-8924-5145-8298-7EAA8377D765}"/>
    <dgm:cxn modelId="{3833A5FB-F6BF-A04F-8D29-E548813808A5}" type="presOf" srcId="{A02C027D-89A7-804A-AAA2-390823EEF2FE}" destId="{56A7A65F-604F-C64E-83F1-698A853BCED8}" srcOrd="0" destOrd="0" presId="urn:microsoft.com/office/officeart/2005/8/layout/vList2"/>
    <dgm:cxn modelId="{E40D9034-C08C-1146-8643-15D7065D53F7}" type="presParOf" srcId="{56A7A65F-604F-C64E-83F1-698A853BCED8}" destId="{796E7B10-35A7-864B-801E-666F327159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2A0C16-77FA-584F-89E1-E9F1C7D5D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EB27C5D-729E-B544-AA63-5AA1DB98E674}">
      <dgm:prSet custT="1"/>
      <dgm:spPr/>
      <dgm:t>
        <a:bodyPr/>
        <a:lstStyle/>
        <a:p>
          <a:pPr algn="ctr"/>
          <a:r>
            <a:rPr lang="hu-HU" sz="1500" b="0" dirty="0"/>
            <a:t>IX. Kiegészítő feladatok</a:t>
          </a:r>
        </a:p>
      </dgm:t>
    </dgm:pt>
    <dgm:pt modelId="{5B40CCF0-EE16-8444-A200-22264A295DEF}" type="parTrans" cxnId="{8BF02902-3AAA-794F-B6EE-7A1B6765451A}">
      <dgm:prSet/>
      <dgm:spPr/>
      <dgm:t>
        <a:bodyPr/>
        <a:lstStyle/>
        <a:p>
          <a:endParaRPr lang="hu-HU"/>
        </a:p>
      </dgm:t>
    </dgm:pt>
    <dgm:pt modelId="{3BC33508-69C4-D646-B509-88E5AAE5C140}" type="sibTrans" cxnId="{8BF02902-3AAA-794F-B6EE-7A1B6765451A}">
      <dgm:prSet/>
      <dgm:spPr/>
      <dgm:t>
        <a:bodyPr/>
        <a:lstStyle/>
        <a:p>
          <a:endParaRPr lang="hu-HU"/>
        </a:p>
      </dgm:t>
    </dgm:pt>
    <dgm:pt modelId="{D8C1C8A8-8FA0-7C4D-9C70-B3BC6227BFDE}" type="pres">
      <dgm:prSet presAssocID="{272A0C16-77FA-584F-89E1-E9F1C7D5D804}" presName="linear" presStyleCnt="0">
        <dgm:presLayoutVars>
          <dgm:animLvl val="lvl"/>
          <dgm:resizeHandles val="exact"/>
        </dgm:presLayoutVars>
      </dgm:prSet>
      <dgm:spPr/>
    </dgm:pt>
    <dgm:pt modelId="{24DFEC34-B961-DB4E-9947-741C02AD0D6A}" type="pres">
      <dgm:prSet presAssocID="{CEB27C5D-729E-B544-AA63-5AA1DB98E6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F02902-3AAA-794F-B6EE-7A1B6765451A}" srcId="{272A0C16-77FA-584F-89E1-E9F1C7D5D804}" destId="{CEB27C5D-729E-B544-AA63-5AA1DB98E674}" srcOrd="0" destOrd="0" parTransId="{5B40CCF0-EE16-8444-A200-22264A295DEF}" sibTransId="{3BC33508-69C4-D646-B509-88E5AAE5C140}"/>
    <dgm:cxn modelId="{BBC5C90A-C01B-224C-853A-84F57DA81889}" type="presOf" srcId="{CEB27C5D-729E-B544-AA63-5AA1DB98E674}" destId="{24DFEC34-B961-DB4E-9947-741C02AD0D6A}" srcOrd="0" destOrd="0" presId="urn:microsoft.com/office/officeart/2005/8/layout/vList2"/>
    <dgm:cxn modelId="{D443D53E-55EA-4E42-93D3-8CB8BF845647}" type="presOf" srcId="{272A0C16-77FA-584F-89E1-E9F1C7D5D804}" destId="{D8C1C8A8-8FA0-7C4D-9C70-B3BC6227BFDE}" srcOrd="0" destOrd="0" presId="urn:microsoft.com/office/officeart/2005/8/layout/vList2"/>
    <dgm:cxn modelId="{55B17623-FCE3-C340-862D-E3A3D16B0E72}" type="presParOf" srcId="{D8C1C8A8-8FA0-7C4D-9C70-B3BC6227BFDE}" destId="{24DFEC34-B961-DB4E-9947-741C02AD0D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A8750-C185-2448-A313-043EA3CF7CEB}">
      <dsp:nvSpPr>
        <dsp:cNvPr id="0" name=""/>
        <dsp:cNvSpPr/>
      </dsp:nvSpPr>
      <dsp:spPr>
        <a:xfrm>
          <a:off x="0" y="3073"/>
          <a:ext cx="2484911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I. LEADER-t és a vidéki </a:t>
          </a:r>
          <a:r>
            <a:rPr lang="hu-HU" sz="1500" kern="1200" dirty="0" err="1"/>
            <a:t>hálózatokat</a:t>
          </a:r>
          <a:r>
            <a:rPr lang="hu-HU" sz="1500" kern="1200" dirty="0"/>
            <a:t> segítő funkciók</a:t>
          </a:r>
        </a:p>
      </dsp:txBody>
      <dsp:txXfrm>
        <a:off x="40266" y="43339"/>
        <a:ext cx="2404379" cy="74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7B10-35A7-864B-801E-666F3271597D}">
      <dsp:nvSpPr>
        <dsp:cNvPr id="0" name=""/>
        <dsp:cNvSpPr/>
      </dsp:nvSpPr>
      <dsp:spPr>
        <a:xfrm>
          <a:off x="0" y="3073"/>
          <a:ext cx="2484911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II. Együttműködő vidéki közösségeket segítő funkciók</a:t>
          </a:r>
        </a:p>
      </dsp:txBody>
      <dsp:txXfrm>
        <a:off x="40266" y="43339"/>
        <a:ext cx="2404379" cy="744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EC34-B961-DB4E-9947-741C02AD0D6A}">
      <dsp:nvSpPr>
        <dsp:cNvPr id="0" name=""/>
        <dsp:cNvSpPr/>
      </dsp:nvSpPr>
      <dsp:spPr>
        <a:xfrm>
          <a:off x="0" y="3073"/>
          <a:ext cx="2912423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III. Vidéki közösségek infrastruktúra fejlesztését segítő funkciók</a:t>
          </a:r>
        </a:p>
      </dsp:txBody>
      <dsp:txXfrm>
        <a:off x="40266" y="43339"/>
        <a:ext cx="2831891" cy="744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4E07A-EE99-844C-8A79-22D5A1761E45}">
      <dsp:nvSpPr>
        <dsp:cNvPr id="0" name=""/>
        <dsp:cNvSpPr/>
      </dsp:nvSpPr>
      <dsp:spPr>
        <a:xfrm>
          <a:off x="0" y="6146"/>
          <a:ext cx="2672140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IV. Induló vállalkozások és a generációs megújulás segítése</a:t>
          </a:r>
        </a:p>
      </dsp:txBody>
      <dsp:txXfrm>
        <a:off x="40266" y="46412"/>
        <a:ext cx="2591608" cy="744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EF51-81E4-5745-9F6F-08F06F3F07A3}">
      <dsp:nvSpPr>
        <dsp:cNvPr id="0" name=""/>
        <dsp:cNvSpPr/>
      </dsp:nvSpPr>
      <dsp:spPr>
        <a:xfrm>
          <a:off x="0" y="12108"/>
          <a:ext cx="2672140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V. Az együttműködések eredményeinek kommunikációja és közzététele</a:t>
          </a:r>
        </a:p>
      </dsp:txBody>
      <dsp:txXfrm>
        <a:off x="51403" y="63511"/>
        <a:ext cx="2569334" cy="950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EFD82-5BB0-1943-8534-123D92DCEDC5}">
      <dsp:nvSpPr>
        <dsp:cNvPr id="0" name=""/>
        <dsp:cNvSpPr/>
      </dsp:nvSpPr>
      <dsp:spPr>
        <a:xfrm>
          <a:off x="0" y="6146"/>
          <a:ext cx="2672140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VI. Kisprojektek megvalósítását segítő funkciók </a:t>
          </a:r>
        </a:p>
      </dsp:txBody>
      <dsp:txXfrm>
        <a:off x="40266" y="46412"/>
        <a:ext cx="2591608" cy="7443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A8750-C185-2448-A313-043EA3CF7CEB}">
      <dsp:nvSpPr>
        <dsp:cNvPr id="0" name=""/>
        <dsp:cNvSpPr/>
      </dsp:nvSpPr>
      <dsp:spPr>
        <a:xfrm>
          <a:off x="0" y="3658"/>
          <a:ext cx="248491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kern="1200" dirty="0"/>
            <a:t>VII. Monitoring tevékenység</a:t>
          </a:r>
        </a:p>
      </dsp:txBody>
      <dsp:txXfrm>
        <a:off x="40209" y="43867"/>
        <a:ext cx="2404493" cy="743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7B10-35A7-864B-801E-666F3271597D}">
      <dsp:nvSpPr>
        <dsp:cNvPr id="0" name=""/>
        <dsp:cNvSpPr/>
      </dsp:nvSpPr>
      <dsp:spPr>
        <a:xfrm>
          <a:off x="0" y="3073"/>
          <a:ext cx="2484911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kern="1200" dirty="0"/>
            <a:t>VIII. Értékelési tevékenység támogatása</a:t>
          </a:r>
        </a:p>
      </dsp:txBody>
      <dsp:txXfrm>
        <a:off x="40266" y="43339"/>
        <a:ext cx="2404379" cy="7443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EC34-B961-DB4E-9947-741C02AD0D6A}">
      <dsp:nvSpPr>
        <dsp:cNvPr id="0" name=""/>
        <dsp:cNvSpPr/>
      </dsp:nvSpPr>
      <dsp:spPr>
        <a:xfrm>
          <a:off x="0" y="3658"/>
          <a:ext cx="2912423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kern="1200" dirty="0"/>
            <a:t>IX. Kiegészítő feladatok</a:t>
          </a:r>
        </a:p>
      </dsp:txBody>
      <dsp:txXfrm>
        <a:off x="40209" y="43867"/>
        <a:ext cx="2832005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0.29115</cdr:x>
      <cdr:y>0.31888</cdr:y>
    </cdr:from>
    <cdr:to>
      <cdr:x>0.45965</cdr:x>
      <cdr:y>0.35307</cdr:y>
    </cdr:to>
    <cdr:sp macro="" textlink="">
      <cdr:nvSpPr>
        <cdr:cNvPr id="2" name="Szövegdoboz 10"/>
        <cdr:cNvSpPr txBox="1"/>
      </cdr:nvSpPr>
      <cdr:spPr>
        <a:xfrm xmlns:a="http://schemas.openxmlformats.org/drawingml/2006/main">
          <a:off x="2330338" y="1227256"/>
          <a:ext cx="1348668" cy="131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l">
            <a:lnSpc>
              <a:spcPct val="100000"/>
            </a:lnSpc>
            <a:spcBef>
              <a:spcPts val="0"/>
            </a:spcBef>
          </a:pPr>
          <a:r>
            <a:rPr lang="hu-HU" sz="1600" dirty="0">
              <a:solidFill>
                <a:schemeClr val="tx1"/>
              </a:solidFill>
            </a:rPr>
            <a:t>548 kérelem</a:t>
          </a:r>
        </a:p>
      </cdr:txBody>
    </cdr:sp>
  </cdr:relSizeAnchor>
  <cdr:relSizeAnchor xmlns:cdr="http://schemas.openxmlformats.org/drawingml/2006/chartDrawing">
    <cdr:from>
      <cdr:x>0.30908</cdr:x>
      <cdr:y>0.467</cdr:y>
    </cdr:from>
    <cdr:to>
      <cdr:x>0.48409</cdr:x>
      <cdr:y>0.51764</cdr:y>
    </cdr:to>
    <cdr:sp macro="" textlink="">
      <cdr:nvSpPr>
        <cdr:cNvPr id="3" name="Szövegdoboz 10"/>
        <cdr:cNvSpPr txBox="1"/>
      </cdr:nvSpPr>
      <cdr:spPr>
        <a:xfrm xmlns:a="http://schemas.openxmlformats.org/drawingml/2006/main">
          <a:off x="2473901" y="1797297"/>
          <a:ext cx="1400774" cy="19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l">
            <a:lnSpc>
              <a:spcPct val="100000"/>
            </a:lnSpc>
            <a:spcBef>
              <a:spcPts val="0"/>
            </a:spcBef>
          </a:pPr>
          <a:r>
            <a:rPr lang="hu-HU" sz="1600" dirty="0">
              <a:solidFill>
                <a:schemeClr val="tx1"/>
              </a:solidFill>
            </a:rPr>
            <a:t>291 kérelem</a:t>
          </a:r>
        </a:p>
      </cdr:txBody>
    </cdr:sp>
  </cdr:relSizeAnchor>
  <cdr:relSizeAnchor xmlns:cdr="http://schemas.openxmlformats.org/drawingml/2006/chartDrawing">
    <cdr:from>
      <cdr:x>0.30463</cdr:x>
      <cdr:y>0.77983</cdr:y>
    </cdr:from>
    <cdr:to>
      <cdr:x>0.47092</cdr:x>
      <cdr:y>0.81764</cdr:y>
    </cdr:to>
    <cdr:sp macro="" textlink="">
      <cdr:nvSpPr>
        <cdr:cNvPr id="4" name="Szövegdoboz 10"/>
        <cdr:cNvSpPr txBox="1"/>
      </cdr:nvSpPr>
      <cdr:spPr>
        <a:xfrm xmlns:a="http://schemas.openxmlformats.org/drawingml/2006/main">
          <a:off x="2438275" y="3001261"/>
          <a:ext cx="1330979" cy="145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l">
            <a:lnSpc>
              <a:spcPct val="100000"/>
            </a:lnSpc>
            <a:spcBef>
              <a:spcPts val="0"/>
            </a:spcBef>
          </a:pPr>
          <a:r>
            <a:rPr lang="hu-HU" sz="1600" dirty="0">
              <a:solidFill>
                <a:schemeClr val="tx1"/>
              </a:solidFill>
            </a:rPr>
            <a:t>438 kérelem</a:t>
          </a:r>
        </a:p>
      </cdr:txBody>
    </cdr:sp>
  </cdr:relSizeAnchor>
  <cdr:relSizeAnchor xmlns:cdr="http://schemas.openxmlformats.org/drawingml/2006/chartDrawing">
    <cdr:from>
      <cdr:x>0.06072</cdr:x>
      <cdr:y>0.56146</cdr:y>
    </cdr:from>
    <cdr:to>
      <cdr:x>0.10746</cdr:x>
      <cdr:y>0.62236</cdr:y>
    </cdr:to>
    <cdr:pic>
      <cdr:nvPicPr>
        <cdr:cNvPr id="13" name="Kép 12">
          <a:extLst xmlns:a="http://schemas.openxmlformats.org/drawingml/2006/main">
            <a:ext uri="{FF2B5EF4-FFF2-40B4-BE49-F238E27FC236}">
              <a16:creationId xmlns:a16="http://schemas.microsoft.com/office/drawing/2014/main" id="{CF50C983-CE67-C937-9A9A-264FD018E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5965" y="2160835"/>
          <a:ext cx="374106" cy="234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0.07746</cdr:x>
      <cdr:y>0.70467</cdr:y>
    </cdr:from>
    <cdr:to>
      <cdr:x>0.1242</cdr:x>
      <cdr:y>0.76556</cdr:y>
    </cdr:to>
    <cdr:pic>
      <cdr:nvPicPr>
        <cdr:cNvPr id="14" name="Kép 13">
          <a:extLst xmlns:a="http://schemas.openxmlformats.org/drawingml/2006/main">
            <a:ext uri="{FF2B5EF4-FFF2-40B4-BE49-F238E27FC236}">
              <a16:creationId xmlns:a16="http://schemas.microsoft.com/office/drawing/2014/main" id="{CF50C983-CE67-C937-9A9A-264FD018E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0022" y="2712021"/>
          <a:ext cx="374106" cy="2343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0.29115</cdr:x>
      <cdr:y>0.16237</cdr:y>
    </cdr:from>
    <cdr:to>
      <cdr:x>0.45965</cdr:x>
      <cdr:y>0.19656</cdr:y>
    </cdr:to>
    <cdr:sp macro="" textlink="">
      <cdr:nvSpPr>
        <cdr:cNvPr id="5" name="Szövegdoboz 10">
          <a:extLst xmlns:a="http://schemas.openxmlformats.org/drawingml/2006/main">
            <a:ext uri="{FF2B5EF4-FFF2-40B4-BE49-F238E27FC236}">
              <a16:creationId xmlns:a16="http://schemas.microsoft.com/office/drawing/2014/main" id="{B8A9F845-1FEC-3125-3985-8DF61FE38B50}"/>
            </a:ext>
          </a:extLst>
        </cdr:cNvPr>
        <cdr:cNvSpPr txBox="1"/>
      </cdr:nvSpPr>
      <cdr:spPr>
        <a:xfrm xmlns:a="http://schemas.openxmlformats.org/drawingml/2006/main">
          <a:off x="2330338" y="624913"/>
          <a:ext cx="1348668" cy="131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>
          <a:noAutofit/>
        </a:bodyPr>
        <a:lstStyle xmlns:a="http://schemas.openxmlformats.org/drawingml/2006/main">
          <a:defPPr>
            <a:defRPr lang="hu-HU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l">
            <a:lnSpc>
              <a:spcPct val="100000"/>
            </a:lnSpc>
            <a:spcBef>
              <a:spcPts val="0"/>
            </a:spcBef>
          </a:pPr>
          <a:r>
            <a:rPr lang="hu-HU" sz="1600" dirty="0"/>
            <a:t>860</a:t>
          </a:r>
          <a:r>
            <a:rPr lang="hu-HU" sz="1600" dirty="0">
              <a:solidFill>
                <a:schemeClr val="tx1"/>
              </a:solidFill>
            </a:rPr>
            <a:t> kérelem</a:t>
          </a:r>
        </a:p>
      </cdr:txBody>
    </cdr:sp>
  </cdr:relSizeAnchor>
  <cdr:relSizeAnchor xmlns:cdr="http://schemas.openxmlformats.org/drawingml/2006/chartDrawing">
    <cdr:from>
      <cdr:x>0.27834</cdr:x>
      <cdr:y>0.62522</cdr:y>
    </cdr:from>
    <cdr:to>
      <cdr:x>0.45335</cdr:x>
      <cdr:y>0.67586</cdr:y>
    </cdr:to>
    <cdr:sp macro="" textlink="">
      <cdr:nvSpPr>
        <cdr:cNvPr id="6" name="Szövegdoboz 10">
          <a:extLst xmlns:a="http://schemas.openxmlformats.org/drawingml/2006/main">
            <a:ext uri="{FF2B5EF4-FFF2-40B4-BE49-F238E27FC236}">
              <a16:creationId xmlns:a16="http://schemas.microsoft.com/office/drawing/2014/main" id="{23A1042C-1595-D38E-4D34-D6B6D9C5E095}"/>
            </a:ext>
          </a:extLst>
        </cdr:cNvPr>
        <cdr:cNvSpPr txBox="1"/>
      </cdr:nvSpPr>
      <cdr:spPr>
        <a:xfrm xmlns:a="http://schemas.openxmlformats.org/drawingml/2006/main">
          <a:off x="2227817" y="2406237"/>
          <a:ext cx="1400774" cy="19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l">
            <a:lnSpc>
              <a:spcPct val="100000"/>
            </a:lnSpc>
            <a:spcBef>
              <a:spcPts val="0"/>
            </a:spcBef>
          </a:pPr>
          <a:r>
            <a:rPr lang="hu-HU" sz="1600" dirty="0">
              <a:solidFill>
                <a:schemeClr val="tx1"/>
              </a:solidFill>
            </a:rPr>
            <a:t>1419 kérelem</a:t>
          </a:r>
        </a:p>
      </cdr:txBody>
    </cdr:sp>
  </cdr:relSizeAnchor>
  <cdr:relSizeAnchor xmlns:cdr="http://schemas.openxmlformats.org/drawingml/2006/chartDrawing">
    <cdr:from>
      <cdr:x>0.62738</cdr:x>
      <cdr:y>0.16841</cdr:y>
    </cdr:from>
    <cdr:to>
      <cdr:x>0.62738</cdr:x>
      <cdr:y>0.16841</cdr:y>
    </cdr:to>
    <cdr:grpSp>
      <cdr:nvGrpSpPr>
        <cdr:cNvPr id="7" name="Group 4">
          <a:extLst xmlns:a="http://schemas.openxmlformats.org/drawingml/2006/main">
            <a:ext uri="{FF2B5EF4-FFF2-40B4-BE49-F238E27FC236}">
              <a16:creationId xmlns:a16="http://schemas.microsoft.com/office/drawing/2014/main" id="{6C3E5338-19B5-D800-B984-48B79A1E06AC}"/>
            </a:ext>
          </a:extLst>
        </cdr:cNvPr>
        <cdr:cNvGrpSpPr>
          <a:grpSpLocks xmlns:a="http://schemas.openxmlformats.org/drawingml/2006/main" noChangeAspect="1"/>
        </cdr:cNvGrpSpPr>
      </cdr:nvGrpSpPr>
      <cdr:grpSpPr bwMode="auto">
        <a:xfrm xmlns:a="http://schemas.openxmlformats.org/drawingml/2006/main">
          <a:off x="5192888" y="648148"/>
          <a:ext cx="0" cy="0"/>
          <a:chOff x="5192888" y="648148"/>
          <a:chExt cx="0" cy="0"/>
        </a:xfrm>
      </cdr:grpSpPr>
      <cdr:sp macro="" textlink="">
        <cdr:nvSpPr>
          <cdr:cNvPr id="12" name="AutoShape 3">
            <a:extLst xmlns:a="http://schemas.openxmlformats.org/drawingml/2006/main">
              <a:ext uri="{FF2B5EF4-FFF2-40B4-BE49-F238E27FC236}">
                <a16:creationId xmlns:a16="http://schemas.microsoft.com/office/drawing/2014/main" id="{BAB48157-EE46-D955-D737-49BE010B3795}"/>
              </a:ext>
            </a:extLst>
          </cdr:cNvPr>
          <cdr:cNvSpPr>
            <a:spLocks xmlns:a="http://schemas.openxmlformats.org/drawingml/2006/main" noChangeAspect="1" noChangeArrowheads="1" noTextEdit="1"/>
          </cdr:cNvSpPr>
        </cdr:nvSpPr>
        <cdr:spPr bwMode="auto">
          <a:xfrm xmlns:a="http://schemas.openxmlformats.org/drawingml/2006/main">
            <a:off x="-5089" y="-610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hu-HU">
              <a:solidFill>
                <a:prstClr val="black"/>
              </a:solidFill>
            </a:endParaRPr>
          </a:p>
        </cdr:txBody>
      </cdr:sp>
      <cdr:pic>
        <cdr:nvPicPr>
          <cdr:cNvPr id="15" name="Picture 5">
            <a:extLst xmlns:a="http://schemas.openxmlformats.org/drawingml/2006/main">
              <a:ext uri="{FF2B5EF4-FFF2-40B4-BE49-F238E27FC236}">
                <a16:creationId xmlns:a16="http://schemas.microsoft.com/office/drawing/2014/main" id="{89A1D67C-45E6-FB7F-DA59-E67637CC5AA2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5089" y="-610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  <cdr:relSizeAnchor xmlns:cdr="http://schemas.openxmlformats.org/drawingml/2006/chartDrawing">
    <cdr:from>
      <cdr:x>0.51375</cdr:x>
      <cdr:y>0.34826</cdr:y>
    </cdr:from>
    <cdr:to>
      <cdr:x>0.51375</cdr:x>
      <cdr:y>0.34826</cdr:y>
    </cdr:to>
    <cdr:grpSp>
      <cdr:nvGrpSpPr>
        <cdr:cNvPr id="8" name="Group 4">
          <a:extLst xmlns:a="http://schemas.openxmlformats.org/drawingml/2006/main">
            <a:ext uri="{FF2B5EF4-FFF2-40B4-BE49-F238E27FC236}">
              <a16:creationId xmlns:a16="http://schemas.microsoft.com/office/drawing/2014/main" id="{6C3E5338-19B5-D800-B984-48B79A1E06AC}"/>
            </a:ext>
          </a:extLst>
        </cdr:cNvPr>
        <cdr:cNvGrpSpPr>
          <a:grpSpLocks xmlns:a="http://schemas.openxmlformats.org/drawingml/2006/main" noChangeAspect="1"/>
        </cdr:cNvGrpSpPr>
      </cdr:nvGrpSpPr>
      <cdr:grpSpPr bwMode="auto">
        <a:xfrm xmlns:a="http://schemas.openxmlformats.org/drawingml/2006/main">
          <a:off x="4252361" y="1340324"/>
          <a:ext cx="0" cy="0"/>
          <a:chOff x="4252361" y="1340324"/>
          <a:chExt cx="0" cy="0"/>
        </a:xfrm>
      </cdr:grpSpPr>
      <cdr:sp macro="" textlink="">
        <cdr:nvSpPr>
          <cdr:cNvPr id="10" name="AutoShape 3">
            <a:extLst xmlns:a="http://schemas.openxmlformats.org/drawingml/2006/main">
              <a:ext uri="{FF2B5EF4-FFF2-40B4-BE49-F238E27FC236}">
                <a16:creationId xmlns:a16="http://schemas.microsoft.com/office/drawing/2014/main" id="{BAB48157-EE46-D955-D737-49BE010B3795}"/>
              </a:ext>
            </a:extLst>
          </cdr:cNvPr>
          <cdr:cNvSpPr>
            <a:spLocks xmlns:a="http://schemas.openxmlformats.org/drawingml/2006/main" noChangeAspect="1" noChangeArrowheads="1" noTextEdit="1"/>
          </cdr:cNvSpPr>
        </cdr:nvSpPr>
        <cdr:spPr bwMode="auto">
          <a:xfrm xmlns:a="http://schemas.openxmlformats.org/drawingml/2006/main">
            <a:off x="-4158" y="-1319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hu-HU">
              <a:solidFill>
                <a:prstClr val="black"/>
              </a:solidFill>
            </a:endParaRPr>
          </a:p>
        </cdr:txBody>
      </cdr:sp>
      <cdr:pic>
        <cdr:nvPicPr>
          <cdr:cNvPr id="11" name="Picture 5">
            <a:extLst xmlns:a="http://schemas.openxmlformats.org/drawingml/2006/main">
              <a:ext uri="{FF2B5EF4-FFF2-40B4-BE49-F238E27FC236}">
                <a16:creationId xmlns:a16="http://schemas.microsoft.com/office/drawing/2014/main" id="{89A1D67C-45E6-FB7F-DA59-E67637CC5AA2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4158" y="-1319"/>
            <a:ext cx="0" cy="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  <cdr:relSizeAnchor xmlns:cdr="http://schemas.openxmlformats.org/drawingml/2006/chartDrawing">
    <cdr:from>
      <cdr:x>1.20815E-7</cdr:x>
      <cdr:y>0.41374</cdr:y>
    </cdr:from>
    <cdr:to>
      <cdr:x>0.03924</cdr:x>
      <cdr:y>0.46619</cdr:y>
    </cdr:to>
    <cdr:pic>
      <cdr:nvPicPr>
        <cdr:cNvPr id="9" name="Kép 8">
          <a:extLst xmlns:a="http://schemas.openxmlformats.org/drawingml/2006/main">
            <a:ext uri="{FF2B5EF4-FFF2-40B4-BE49-F238E27FC236}">
              <a16:creationId xmlns:a16="http://schemas.microsoft.com/office/drawing/2014/main" id="{22FF30BE-9749-3706-48D6-1B54284877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592319"/>
          <a:ext cx="324752" cy="2018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04066705-35C8-53AE-8BC0-AA34E20EC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A78626E-C7FE-E854-5094-8002755D1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564C6-CAD8-477D-ABF1-AA0883B830A8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E2B07A7-D52B-FBA7-189E-0D135E9B5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792D92A-3120-5FEB-23A1-907DF37AC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D17C-047D-4304-9CCB-AECEFF4BF5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64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14C5-E5C3-4396-B1FA-F525A2CB4A4D}" type="datetimeFigureOut">
              <a:rPr lang="hu-HU" smtClean="0"/>
              <a:t>2025. 04. 08.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31EC-5882-48D2-8156-77586F352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1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844A0882-3889-6643-8108-FEB09786B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85925"/>
            <a:ext cx="7380000" cy="1971319"/>
          </a:xfrm>
          <a:prstGeom prst="rect">
            <a:avLst/>
          </a:prstGeom>
        </p:spPr>
        <p:txBody>
          <a:bodyPr lIns="46800" tIns="46800" rIns="46800" bIns="46800" anchor="b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Az előadás címe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0C16FBCE-E471-F8CB-D5D3-BA336357F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244"/>
            <a:ext cx="6694214" cy="1413230"/>
          </a:xfrm>
          <a:prstGeom prst="rect">
            <a:avLst/>
          </a:prstGeom>
        </p:spPr>
        <p:txBody>
          <a:bodyPr lIns="46800" rIns="46800"/>
          <a:lstStyle>
            <a:lvl1pPr marL="0" indent="0" algn="l">
              <a:buNone/>
              <a:defRPr sz="360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BE3688FD-EC17-DD80-B450-78F0B192186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5129047"/>
            <a:ext cx="5471510" cy="420415"/>
          </a:xfrm>
          <a:prstGeom prst="rect">
            <a:avLst/>
          </a:prstGeom>
        </p:spPr>
        <p:txBody>
          <a:bodyPr lIns="46800" rIns="46800" anchor="t"/>
          <a:lstStyle>
            <a:lvl1pPr marL="0" indent="0">
              <a:buNone/>
              <a:defRPr sz="1200" b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Leíró szöveg szerkesztése </a:t>
            </a:r>
          </a:p>
        </p:txBody>
      </p:sp>
    </p:spTree>
    <p:extLst>
      <p:ext uri="{BB962C8B-B14F-4D97-AF65-F5344CB8AC3E}">
        <p14:creationId xmlns:p14="http://schemas.microsoft.com/office/powerpoint/2010/main" val="157476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llusztráció +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4882" y="5098474"/>
            <a:ext cx="5140980" cy="820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14882" y="1207294"/>
            <a:ext cx="5140980" cy="37361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75007" y="5098474"/>
            <a:ext cx="5140980" cy="820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275007" y="1207294"/>
            <a:ext cx="5140980" cy="37361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50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llusztráció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2125171" y="1040524"/>
            <a:ext cx="3764125" cy="23350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2125170" y="3521639"/>
            <a:ext cx="3764125" cy="2343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029764" y="1040524"/>
            <a:ext cx="3764125" cy="23350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029763" y="3521639"/>
            <a:ext cx="3764125" cy="2343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96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llusztráció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484414" y="1047313"/>
            <a:ext cx="3436883" cy="22987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484413" y="3494005"/>
            <a:ext cx="3436883" cy="2306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063186" y="1047313"/>
            <a:ext cx="3436883" cy="22987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063185" y="3494005"/>
            <a:ext cx="3436883" cy="2306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3704" y="1726215"/>
            <a:ext cx="3472476" cy="45026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245DD861-EA89-1A8A-7C72-31AA1BEF47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3704" y="1190188"/>
            <a:ext cx="3472476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</p:spTree>
    <p:extLst>
      <p:ext uri="{BB962C8B-B14F-4D97-AF65-F5344CB8AC3E}">
        <p14:creationId xmlns:p14="http://schemas.microsoft.com/office/powerpoint/2010/main" val="271551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ztáci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2">
            <a:extLst>
              <a:ext uri="{FF2B5EF4-FFF2-40B4-BE49-F238E27FC236}">
                <a16:creationId xmlns:a16="http://schemas.microsoft.com/office/drawing/2014/main" id="{6C01C66A-28E3-4035-EEC5-60F0DA5B96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76128"/>
            <a:ext cx="10440000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B994173-44D7-06C2-08BC-770AAC822E20}"/>
              </a:ext>
            </a:extLst>
          </p:cNvPr>
          <p:cNvSpPr/>
          <p:nvPr userDrawn="1"/>
        </p:nvSpPr>
        <p:spPr>
          <a:xfrm>
            <a:off x="871801" y="1714500"/>
            <a:ext cx="10440000" cy="3729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926C93F8-CA70-3EA9-28B7-CEDB98950A6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71801" y="5543550"/>
            <a:ext cx="10439999" cy="238947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41444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ábláz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C10D273-D06F-322C-9018-8F2BEE5CE7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13084"/>
            <a:ext cx="10480412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A09CDD5-E596-59B5-4246-1E19E697EB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6655917"/>
              </p:ext>
            </p:extLst>
          </p:nvPr>
        </p:nvGraphicFramePr>
        <p:xfrm>
          <a:off x="871802" y="1699011"/>
          <a:ext cx="10480410" cy="3737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4490">
                  <a:extLst>
                    <a:ext uri="{9D8B030D-6E8A-4147-A177-3AD203B41FA5}">
                      <a16:colId xmlns:a16="http://schemas.microsoft.com/office/drawing/2014/main" val="176039240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375196183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586937634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422693847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2723438871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958175839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047457689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87480795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387450641"/>
                    </a:ext>
                  </a:extLst>
                </a:gridCol>
              </a:tblGrid>
              <a:tr h="37544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61727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525605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3298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76639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50238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422690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601960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129178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824390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045411"/>
                  </a:ext>
                </a:extLst>
              </a:tr>
            </a:tbl>
          </a:graphicData>
        </a:graphic>
      </p:graphicFrame>
      <p:sp>
        <p:nvSpPr>
          <p:cNvPr id="5" name="Szöveg helye 2">
            <a:extLst>
              <a:ext uri="{FF2B5EF4-FFF2-40B4-BE49-F238E27FC236}">
                <a16:creationId xmlns:a16="http://schemas.microsoft.com/office/drawing/2014/main" id="{FCBE3432-A9C8-F8CD-7B5D-9CC9F8F45B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71801" y="5554324"/>
            <a:ext cx="10480411" cy="252960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114490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szöveg és tábláz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>
            <a:extLst>
              <a:ext uri="{FF2B5EF4-FFF2-40B4-BE49-F238E27FC236}">
                <a16:creationId xmlns:a16="http://schemas.microsoft.com/office/drawing/2014/main" id="{2389DEC9-0979-D28E-AF21-F82D2969D2E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02855"/>
            <a:ext cx="10480412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27189AD8-79DB-3C2F-1504-6FDCA197A3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1843889"/>
              </p:ext>
            </p:extLst>
          </p:nvPr>
        </p:nvGraphicFramePr>
        <p:xfrm>
          <a:off x="4924424" y="1664492"/>
          <a:ext cx="6427791" cy="3843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4199">
                  <a:extLst>
                    <a:ext uri="{9D8B030D-6E8A-4147-A177-3AD203B41FA5}">
                      <a16:colId xmlns:a16="http://schemas.microsoft.com/office/drawing/2014/main" val="176039240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375196183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586937634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422693847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2723438871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958175839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047457689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87480795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387450641"/>
                    </a:ext>
                  </a:extLst>
                </a:gridCol>
              </a:tblGrid>
              <a:tr h="38608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61727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525605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3298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76639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50238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422690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601960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129178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824390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045411"/>
                  </a:ext>
                </a:extLst>
              </a:tr>
            </a:tbl>
          </a:graphicData>
        </a:graphic>
      </p:graphicFrame>
      <p:sp>
        <p:nvSpPr>
          <p:cNvPr id="4" name="Szöveg helye 3">
            <a:extLst>
              <a:ext uri="{FF2B5EF4-FFF2-40B4-BE49-F238E27FC236}">
                <a16:creationId xmlns:a16="http://schemas.microsoft.com/office/drawing/2014/main" id="{758BF363-0E4B-B24A-59B9-7D1725EC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1800" y="1664491"/>
            <a:ext cx="3900225" cy="4397379"/>
          </a:xfrm>
          <a:prstGeom prst="rect">
            <a:avLst/>
          </a:prstGeom>
        </p:spPr>
        <p:txBody>
          <a:bodyPr lIns="46800" rIns="46800"/>
          <a:lstStyle>
            <a:lvl1pPr marL="0" indent="0">
              <a:buNone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7B29F0A5-24E9-F67F-487C-85D56800423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24424" y="5601464"/>
            <a:ext cx="6427787" cy="238947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94551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8DF93F5F-1F23-5004-8E52-4420DA2A8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0699"/>
            <a:ext cx="7422931" cy="3721102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5586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 kezd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CB4D5AE4-9106-28CA-57CC-0132A46B5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71650"/>
            <a:ext cx="7380000" cy="1819049"/>
          </a:xfrm>
          <a:prstGeom prst="rect">
            <a:avLst/>
          </a:prstGeom>
        </p:spPr>
        <p:txBody>
          <a:bodyPr lIns="46800" tIns="46800" rIns="46800" bIns="46800" anchor="b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Fejezet címe szerkesztése</a:t>
            </a: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DB218E60-AD01-AF78-7C7F-3C7DCF3E1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90699"/>
            <a:ext cx="7380000" cy="1028426"/>
          </a:xfrm>
          <a:prstGeom prst="rect">
            <a:avLst/>
          </a:prstGeom>
        </p:spPr>
        <p:txBody>
          <a:bodyPr lIns="46800" rIns="46800"/>
          <a:lstStyle>
            <a:lvl1pPr marL="0" indent="0" algn="l">
              <a:buNone/>
              <a:defRPr sz="360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0399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297C053-3670-4FFB-59CB-CC195599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51" y="1197306"/>
            <a:ext cx="1059429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C9E97738-4C24-4284-8839-09A532AC3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51" y="2064082"/>
            <a:ext cx="10594290" cy="3686638"/>
          </a:xfrm>
          <a:prstGeom prst="rect">
            <a:avLst/>
          </a:prstGeom>
        </p:spPr>
        <p:txBody>
          <a:bodyPr lIns="46800" tIns="46800" rIns="46800" bIns="468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</a:p>
          <a:p>
            <a:pPr lvl="0"/>
            <a:r>
              <a:rPr lang="hu-HU" dirty="0"/>
              <a:t>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</a:t>
            </a:r>
          </a:p>
        </p:txBody>
      </p:sp>
    </p:spTree>
    <p:extLst>
      <p:ext uri="{BB962C8B-B14F-4D97-AF65-F5344CB8AC3E}">
        <p14:creationId xmlns:p14="http://schemas.microsoft.com/office/powerpoint/2010/main" val="181198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>
            <a:extLst>
              <a:ext uri="{FF2B5EF4-FFF2-40B4-BE49-F238E27FC236}">
                <a16:creationId xmlns:a16="http://schemas.microsoft.com/office/drawing/2014/main" id="{C9E97738-4C24-4284-8839-09A532AC3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51" y="1294524"/>
            <a:ext cx="10594290" cy="4577639"/>
          </a:xfrm>
          <a:prstGeom prst="rect">
            <a:avLst/>
          </a:prstGeom>
        </p:spPr>
        <p:txBody>
          <a:bodyPr lIns="46800" tIns="46800" rIns="46800" bIns="46800"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</a:p>
          <a:p>
            <a:pPr lvl="0"/>
            <a:r>
              <a:rPr lang="hu-HU" dirty="0"/>
              <a:t>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Tem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et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Tem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et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2 hasább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36DA95C4-76A6-FFBB-B505-C38AEA7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101068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698E8E9-3E02-22AD-1D42-91C37A1B20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000" y="1967843"/>
            <a:ext cx="10440000" cy="3854313"/>
          </a:xfrm>
          <a:prstGeom prst="rect">
            <a:avLst/>
          </a:prstGeom>
        </p:spPr>
        <p:txBody>
          <a:bodyPr lIns="46800" tIns="46800" rIns="46800" bIns="46800" numCol="2" spcCol="3600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066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3 hasább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36DA95C4-76A6-FFBB-B505-C38AEA7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233297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698E8E9-3E02-22AD-1D42-91C37A1B20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000" y="2100073"/>
            <a:ext cx="10440000" cy="3886389"/>
          </a:xfrm>
          <a:prstGeom prst="rect">
            <a:avLst/>
          </a:prstGeom>
        </p:spPr>
        <p:txBody>
          <a:bodyPr lIns="46800" tIns="46800" rIns="46800" bIns="46800" numCol="3" spcCol="3600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619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elsorol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75999" y="2082281"/>
            <a:ext cx="5148000" cy="3754164"/>
          </a:xfrm>
          <a:prstGeom prst="rect">
            <a:avLst/>
          </a:prstGeom>
        </p:spPr>
        <p:txBody>
          <a:bodyPr lIns="46800" rIns="46800"/>
          <a:lstStyle>
            <a:lvl1pPr>
              <a:defRPr sz="2000">
                <a:solidFill>
                  <a:srgbClr val="3F3F3F"/>
                </a:solidFill>
              </a:defRPr>
            </a:lvl1pPr>
            <a:lvl2pPr>
              <a:defRPr sz="1800">
                <a:solidFill>
                  <a:srgbClr val="3F3F3F"/>
                </a:solidFill>
              </a:defRPr>
            </a:lvl2pPr>
            <a:lvl3pPr>
              <a:defRPr sz="1600">
                <a:solidFill>
                  <a:srgbClr val="3F3F3F"/>
                </a:solidFill>
              </a:defRPr>
            </a:lvl3pPr>
            <a:lvl4pPr>
              <a:defRPr sz="1400">
                <a:solidFill>
                  <a:srgbClr val="3F3F3F"/>
                </a:solidFill>
              </a:defRPr>
            </a:lvl4pPr>
            <a:lvl5pPr>
              <a:defRPr sz="1200">
                <a:solidFill>
                  <a:srgbClr val="3F3F3F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68000" y="2082281"/>
            <a:ext cx="5148000" cy="3754164"/>
          </a:xfrm>
          <a:prstGeom prst="rect">
            <a:avLst/>
          </a:prstGeom>
        </p:spPr>
        <p:txBody>
          <a:bodyPr lIns="46800" rIns="46800"/>
          <a:lstStyle>
            <a:lvl1pPr>
              <a:defRPr sz="2000">
                <a:solidFill>
                  <a:srgbClr val="3F3F3F"/>
                </a:solidFill>
              </a:defRPr>
            </a:lvl1pPr>
            <a:lvl2pPr>
              <a:defRPr sz="1800">
                <a:solidFill>
                  <a:srgbClr val="3F3F3F"/>
                </a:solidFill>
              </a:defRPr>
            </a:lvl2pPr>
            <a:lvl3pPr>
              <a:defRPr sz="1600">
                <a:solidFill>
                  <a:srgbClr val="3F3F3F"/>
                </a:solidFill>
              </a:defRPr>
            </a:lvl3pPr>
            <a:lvl4pPr>
              <a:defRPr sz="1400">
                <a:solidFill>
                  <a:srgbClr val="3F3F3F"/>
                </a:solidFill>
              </a:defRPr>
            </a:lvl4pPr>
            <a:lvl5pPr>
              <a:defRPr sz="1200">
                <a:solidFill>
                  <a:srgbClr val="3F3F3F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1C17E56-3308-1C77-66B9-49EC86FA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215505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</p:spTree>
    <p:extLst>
      <p:ext uri="{BB962C8B-B14F-4D97-AF65-F5344CB8AC3E}">
        <p14:creationId xmlns:p14="http://schemas.microsoft.com/office/powerpoint/2010/main" val="135706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71800" y="1261460"/>
            <a:ext cx="505183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738177DA-8D95-9047-C056-CE0B5EC1FB7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5999" y="1729460"/>
            <a:ext cx="5051835" cy="3949821"/>
          </a:xfrm>
          <a:prstGeom prst="rect">
            <a:avLst/>
          </a:prstGeom>
        </p:spPr>
        <p:txBody>
          <a:bodyPr lIns="46800" rIns="46800"/>
          <a:lstStyle>
            <a:lvl1pPr marL="0" indent="0" algn="just">
              <a:buNone/>
              <a:defRPr sz="1400">
                <a:solidFill>
                  <a:srgbClr val="3F3F3F"/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195290" y="1261460"/>
            <a:ext cx="505183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38177DA-8D95-9047-C056-CE0B5EC1FB7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99489" y="1729460"/>
            <a:ext cx="5051835" cy="3949821"/>
          </a:xfrm>
          <a:prstGeom prst="rect">
            <a:avLst/>
          </a:prstGeom>
        </p:spPr>
        <p:txBody>
          <a:bodyPr lIns="46800" rIns="46800"/>
          <a:lstStyle>
            <a:lvl1pPr marL="0" indent="0" algn="just">
              <a:buNone/>
              <a:defRPr sz="1400">
                <a:solidFill>
                  <a:srgbClr val="3F3F3F"/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1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+ illusztráci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1800" y="1658023"/>
            <a:ext cx="3900225" cy="4182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924425" y="1047148"/>
            <a:ext cx="6427787" cy="44678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245DD861-EA89-1A8A-7C72-31AA1BEF47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800" y="1190022"/>
            <a:ext cx="390022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BC050762-2E25-1935-8614-3B1AD431ED7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24424" y="5594458"/>
            <a:ext cx="6427787" cy="245954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0310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4" r:id="rId4"/>
    <p:sldLayoutId id="2147483651" r:id="rId5"/>
    <p:sldLayoutId id="2147483660" r:id="rId6"/>
    <p:sldLayoutId id="2147483652" r:id="rId7"/>
    <p:sldLayoutId id="2147483653" r:id="rId8"/>
    <p:sldLayoutId id="2147483655" r:id="rId9"/>
    <p:sldLayoutId id="2147483661" r:id="rId10"/>
    <p:sldLayoutId id="2147483662" r:id="rId11"/>
    <p:sldLayoutId id="2147483663" r:id="rId12"/>
    <p:sldLayoutId id="2147483657" r:id="rId13"/>
    <p:sldLayoutId id="2147483658" r:id="rId14"/>
    <p:sldLayoutId id="2147483659" r:id="rId15"/>
    <p:sldLayoutId id="21474836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k.hu/ste-kalkulator-202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46429"/>
            <a:ext cx="7380000" cy="1971319"/>
          </a:xfrm>
        </p:spPr>
        <p:txBody>
          <a:bodyPr/>
          <a:lstStyle/>
          <a:p>
            <a:r>
              <a:rPr lang="hu-HU" sz="4000" dirty="0"/>
              <a:t>Tudásmegosztó fórum a KAP-hálózat VTE ágáról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3254908"/>
            <a:ext cx="6694214" cy="1413230"/>
          </a:xfrm>
        </p:spPr>
        <p:txBody>
          <a:bodyPr/>
          <a:lstStyle/>
          <a:p>
            <a:r>
              <a:rPr lang="hu-HU" sz="2800" dirty="0"/>
              <a:t>Aktualitások a vidékfejlesztésben</a:t>
            </a:r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13D1CF41-0006-A716-C45B-CB2E604C12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4457794"/>
            <a:ext cx="5472113" cy="4206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err="1"/>
              <a:t>Szöke</a:t>
            </a:r>
            <a:r>
              <a:rPr lang="hu-HU" dirty="0"/>
              <a:t> Nóra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Vidék- és térségfejlesztési szakértő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Vidék- és Térségfejlesztési Támogató Egység</a:t>
            </a:r>
          </a:p>
        </p:txBody>
      </p:sp>
    </p:spTree>
    <p:extLst>
      <p:ext uri="{BB962C8B-B14F-4D97-AF65-F5344CB8AC3E}">
        <p14:creationId xmlns:p14="http://schemas.microsoft.com/office/powerpoint/2010/main" val="63337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3CAFA-3E2A-D39A-B81C-FA1D5B3C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E8D972F-655B-D28E-16C4-6F725986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Rövid ellátási láncok fejlesztése 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800" dirty="0">
                <a:latin typeface="+mn-lt"/>
                <a:ea typeface="Verdana" panose="020B0604030504040204" pitchFamily="34" charset="0"/>
              </a:rPr>
              <a:t>KAP-RD49-1-25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2F3C209-E0D8-96DE-510E-2F5FCCF40C90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36BFC28-9196-A4F8-765F-236639E766B9}"/>
              </a:ext>
            </a:extLst>
          </p:cNvPr>
          <p:cNvSpPr/>
          <p:nvPr/>
        </p:nvSpPr>
        <p:spPr>
          <a:xfrm>
            <a:off x="805737" y="1382661"/>
            <a:ext cx="10156177" cy="512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Önállóan NEM támogatható tevékenységek: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önállóan nem, csak valamely önállóan támogatható tevékenységgel együttesen támogathatóak a felhívás 9.4. pontjában rögzített felső korlát figyelembe vételével: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Műveletelőkészítés:</a:t>
            </a:r>
          </a:p>
          <a:p>
            <a:pPr>
              <a:buNone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- szakmai előkészítés;</a:t>
            </a:r>
          </a:p>
          <a:p>
            <a:pPr>
              <a:buNone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- közbeszerzés.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Mérnöki feladatok.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Műveletmenedzsment.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Immateriális javak beszerzéséhez kapcsolódó tevékenységek (szabadalmak, licencek,</a:t>
            </a:r>
          </a:p>
          <a:p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szerzői jogok és védjegyek vagy eljárások megszerzése).</a:t>
            </a:r>
          </a:p>
          <a:p>
            <a:endParaRPr lang="hu-HU" sz="1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None/>
            </a:pP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Választható, önállóan nem támogatható tevékenységek: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 művelettervben tett vállalások megvalósítása céljából az alábbi tevékenységeket valósíthatja meg:</a:t>
            </a:r>
          </a:p>
          <a:p>
            <a:pPr>
              <a:buNone/>
            </a:pPr>
            <a:endParaRPr lang="hu-HU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 REL csoport tevékenységéhez szükséges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piackutatás, célcsoport-, helyi élelmiszerrendszer elemzés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elvégzése.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 REL együttműködés által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értékesíteni kívánt élelmiszerek értékesítését, tárolását, hűtését, csomagolását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szolgáló: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None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	épület/építmény bérlése;</a:t>
            </a:r>
          </a:p>
          <a:p>
            <a:pPr>
              <a:buNone/>
            </a:pPr>
            <a:r>
              <a:rPr lang="hu-HU" sz="1400" dirty="0">
                <a:solidFill>
                  <a:srgbClr val="000000"/>
                </a:solidFill>
                <a:latin typeface="+mj-lt"/>
              </a:rPr>
              <a:t>		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épület/építmény átalakítása, bővítése, felújítása, beleértve a hűtési technológia</a:t>
            </a:r>
          </a:p>
          <a:p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	kialakítását is;</a:t>
            </a:r>
            <a:endParaRPr lang="hu-HU" sz="1400" dirty="0">
              <a:solidFill>
                <a:prstClr val="black"/>
              </a:solidFill>
              <a:effectLst/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		a művelet megvalósítását szolgáló konténerek beszerzése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9D60D8F-47AC-43AA-0D15-E810A10F5BDE}"/>
              </a:ext>
            </a:extLst>
          </p:cNvPr>
          <p:cNvSpPr txBox="1"/>
          <p:nvPr/>
        </p:nvSpPr>
        <p:spPr>
          <a:xfrm>
            <a:off x="4370119" y="1638795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669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FCBB-6706-25B8-7C9F-AC50EBF8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5F79A16-7084-1CA8-B11F-42343CA1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Rövid ellátási láncok fejlesztése 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800" dirty="0">
                <a:latin typeface="+mn-lt"/>
                <a:ea typeface="Verdana" panose="020B0604030504040204" pitchFamily="34" charset="0"/>
              </a:rPr>
              <a:t>KAP-RD49-1-25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695F9DA-EC35-8CBF-9D65-E89C1CD7AB39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8E9921B-D256-AA83-8854-A8E61D2B1F33}"/>
              </a:ext>
            </a:extLst>
          </p:cNvPr>
          <p:cNvSpPr/>
          <p:nvPr/>
        </p:nvSpPr>
        <p:spPr>
          <a:xfrm>
            <a:off x="1122334" y="1444130"/>
            <a:ext cx="9947331" cy="44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Új eszköz, berendezés beszerzése: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hűtéshez és tároláshoz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szükséges eszközök, ide értve az élelmiszer-automatát is;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piaci megjelenés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eszközei;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értékesítéshez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 szükséges eszközök;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 fenti tevékenységeket segítő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szoftverek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szállításhoz szükséges eszközök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: kerékpár, motoros tricikli, teherbicikli hűtős felépítménnyel, vagy mozgóbolt kialakítással.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Speciális felépítménnyel rendelkező áruszállításra használt, N1 jármű kategóriába sorolt gépkocsihoz kapcsolódó tevékenységek: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új gépjármű beszerzése hűtős felépítménnyel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, vagy mozgó bolt kialakítással;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meglévő gépjármű átalakítása,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piaci árusításra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alkalmassá tétel: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hűtős felépítmény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kialakítással,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mozgó bolt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berendezés átalakítással.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825A37E-B900-8449-4B9E-99C01A4CAA27}"/>
              </a:ext>
            </a:extLst>
          </p:cNvPr>
          <p:cNvSpPr txBox="1"/>
          <p:nvPr/>
        </p:nvSpPr>
        <p:spPr>
          <a:xfrm>
            <a:off x="4370119" y="1638795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874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00A1-2C8D-B17A-C9C8-8A5E6F7D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1EEEFF8-D914-B83C-F189-2C58C113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Rövid ellátási láncok fejlesztése 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800" dirty="0">
                <a:latin typeface="+mn-lt"/>
                <a:ea typeface="Verdana" panose="020B0604030504040204" pitchFamily="34" charset="0"/>
              </a:rPr>
              <a:t>KAP-RD49-1-25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853EB05-10F2-93C6-CC00-523F8D0A38F4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258D130E-1FB5-1465-DF38-CE2C4ECDD510}"/>
              </a:ext>
            </a:extLst>
          </p:cNvPr>
          <p:cNvSpPr/>
          <p:nvPr/>
        </p:nvSpPr>
        <p:spPr>
          <a:xfrm>
            <a:off x="1122334" y="1596530"/>
            <a:ext cx="9947331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Gyakorlati tapasztalatszerzést biztosító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szakmai tanulmányutak, </a:t>
            </a:r>
            <a:r>
              <a:rPr lang="hu-HU" sz="1400" b="1" dirty="0" err="1">
                <a:solidFill>
                  <a:srgbClr val="000000"/>
                </a:solidFill>
                <a:effectLst/>
                <a:latin typeface="+mj-lt"/>
              </a:rPr>
              <a:t>hálózatosodást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 segítő workshopok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és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szakmai tanácsadás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szervezése.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A REL együttműködés tevékenységének bemutatását szolgáló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marketing és promóciós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tevékenységek.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E-kereskedelemhez és online-, kártyás, automatás értékesítéshez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kapcsolódó tevékenységek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megvalósítása (pl. online piactér fejlesztés, webshop készítés, infokommunikációs eszközök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beszerzése: laptop, tablet, okostelefon, online és kártyás fizetési eszközök, terminálok,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szoftverek, pénztárgépek).</a:t>
            </a:r>
            <a:endParaRPr lang="hu-HU" sz="14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A REL együttműködés és/vagy a tagjai számára közös, </a:t>
            </a:r>
            <a:r>
              <a:rPr lang="hu-HU" sz="1400" b="1" dirty="0">
                <a:solidFill>
                  <a:srgbClr val="000000"/>
                </a:solidFill>
                <a:effectLst/>
                <a:latin typeface="+mj-lt"/>
              </a:rPr>
              <a:t>saját védjegy </a:t>
            </a: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kialakítása, beszerzése,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effectLst/>
                <a:latin typeface="+mj-lt"/>
              </a:rPr>
              <a:t>bevezetése, fejlesztése.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9BE2956-F4D3-E7B4-291A-C1A2B3209595}"/>
              </a:ext>
            </a:extLst>
          </p:cNvPr>
          <p:cNvSpPr txBox="1"/>
          <p:nvPr/>
        </p:nvSpPr>
        <p:spPr>
          <a:xfrm>
            <a:off x="4370119" y="1638795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837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FEC8-52A0-77B0-705F-CDC12F84D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1F11FAB-1858-17AE-7380-BDAF783B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Öntözésfejlesztés támogatása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400" dirty="0">
                <a:latin typeface="+mn-lt"/>
                <a:ea typeface="Verdana" panose="020B0604030504040204" pitchFamily="34" charset="0"/>
              </a:rPr>
              <a:t>KAP-RD12-RD01c-1-24 és KAP-RD12-RD02c-1-24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63B55DF-3241-B525-60EA-7796283F1EBB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A432E12-C360-4803-5A8A-7160FC41ED68}"/>
              </a:ext>
            </a:extLst>
          </p:cNvPr>
          <p:cNvSpPr txBox="1"/>
          <p:nvPr/>
        </p:nvSpPr>
        <p:spPr>
          <a:xfrm>
            <a:off x="95794" y="1384740"/>
            <a:ext cx="5925671" cy="830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Öntözésfejlesztési és vízfelhasználás hatékonyságát javító mezőgazdasági üzemen belüli </a:t>
            </a:r>
            <a:r>
              <a:rPr lang="hu-HU" sz="16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komplex </a:t>
            </a:r>
            <a:r>
              <a:rPr 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beruházások támogatása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7E73F97-9667-95E6-6DEB-D24A7E5666AC}"/>
              </a:ext>
            </a:extLst>
          </p:cNvPr>
          <p:cNvSpPr txBox="1"/>
          <p:nvPr/>
        </p:nvSpPr>
        <p:spPr>
          <a:xfrm>
            <a:off x="6226339" y="1396705"/>
            <a:ext cx="5871068" cy="1077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Öntözésfejlesztési és vízfelhasználás hatékonyságát javító mezőgazdasági üzemen belüli beruházások támogatása </a:t>
            </a:r>
          </a:p>
          <a:p>
            <a:pPr algn="ctr"/>
            <a:endParaRPr lang="hu-H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012FAC8-892C-B792-7EF9-31198C94740C}"/>
              </a:ext>
            </a:extLst>
          </p:cNvPr>
          <p:cNvSpPr/>
          <p:nvPr/>
        </p:nvSpPr>
        <p:spPr>
          <a:xfrm>
            <a:off x="95793" y="2270042"/>
            <a:ext cx="12001613" cy="738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Üzemméret és árbevétel vonatkozásában (legalább 10 000 EUR STÉ + legalább 40%-os mg. árbevétel) meghatározott jogosultsági feltételeknek megfelelő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mezőgazdasági termelők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továbbá állami elismeréssel rendelkező együttműködések: TCS, TSZ,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Fenntartható vízgazdálkodási közösség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1DFDE11-628A-911C-6D60-12F818F080DF}"/>
              </a:ext>
            </a:extLst>
          </p:cNvPr>
          <p:cNvSpPr/>
          <p:nvPr/>
        </p:nvSpPr>
        <p:spPr>
          <a:xfrm>
            <a:off x="95795" y="3007143"/>
            <a:ext cx="5925670" cy="461665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sz="12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49,3 Mrd Ft </a:t>
            </a:r>
          </a:p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2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min. 200 millió Ft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hu-HU" sz="1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max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. 5 milliárd Ft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0970364-1995-CA57-024E-B933A56A153B}"/>
              </a:ext>
            </a:extLst>
          </p:cNvPr>
          <p:cNvSpPr/>
          <p:nvPr/>
        </p:nvSpPr>
        <p:spPr>
          <a:xfrm>
            <a:off x="6226340" y="3002390"/>
            <a:ext cx="5871067" cy="461665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sz="12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16,5 Mrd Ft </a:t>
            </a:r>
          </a:p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2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max 200 millió Ft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B47848C-6F36-DC20-B624-6188EEAB3911}"/>
              </a:ext>
            </a:extLst>
          </p:cNvPr>
          <p:cNvSpPr/>
          <p:nvPr/>
        </p:nvSpPr>
        <p:spPr>
          <a:xfrm>
            <a:off x="95794" y="3563295"/>
            <a:ext cx="12001612" cy="1600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Intenzitás: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- 1. </a:t>
            </a:r>
            <a:r>
              <a:rPr lang="hu-H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ct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- új öntözőberendezések beszerzése, illetve új öntözővíz-szolgáltató művek létrehozása az alaptámogatás az összes elszámolható költség 50%-a, 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- 1. </a:t>
            </a:r>
            <a:r>
              <a:rPr lang="hu-H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ct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- meglévő öntözőberendezések vízfelhasználás hatékonyságának javítása esetében az alaptámogatás az összes elszámolható költség 70%-a, 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- 2. </a:t>
            </a:r>
            <a:r>
              <a:rPr lang="hu-H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ct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-  meglévő, alacsony hatásfokú szivattyúk cseréje, energiatakarékos gépek beszerzése, amely által legalább 10% egységnyi energiahatékonyság javulás teljesítése az elvárás - esetében az alaptámogatás az összes elszámolható költség 50%-a.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- 2. </a:t>
            </a:r>
            <a:r>
              <a:rPr lang="hu-H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ct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- megújuló energiaforrások használata  az alaptámogatás az összes elszámolható költség 70%-a.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FF13B71-59D8-EEAD-A5D2-1FA35FAF937C}"/>
              </a:ext>
            </a:extLst>
          </p:cNvPr>
          <p:cNvSpPr/>
          <p:nvPr/>
        </p:nvSpPr>
        <p:spPr>
          <a:xfrm>
            <a:off x="94593" y="5461356"/>
            <a:ext cx="5925670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Végrehajtásra rendelkezésre álló időtartam: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36 hónap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4F60494-17EB-960D-7CCF-525D25475BCF}"/>
              </a:ext>
            </a:extLst>
          </p:cNvPr>
          <p:cNvSpPr/>
          <p:nvPr/>
        </p:nvSpPr>
        <p:spPr>
          <a:xfrm>
            <a:off x="6226339" y="5447190"/>
            <a:ext cx="5871067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Végrehajtásra rendelkezésre álló időtartam: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24 hónap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95B7E1A-E3BA-3A29-73B9-9098F78A767B}"/>
              </a:ext>
            </a:extLst>
          </p:cNvPr>
          <p:cNvSpPr/>
          <p:nvPr/>
        </p:nvSpPr>
        <p:spPr>
          <a:xfrm>
            <a:off x="95792" y="5829217"/>
            <a:ext cx="5925671" cy="307777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Támogatási kérelmek benyújtása: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2025. szeptember 30-tól.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BCD6138-3A58-0914-41B4-645618F2B59B}"/>
              </a:ext>
            </a:extLst>
          </p:cNvPr>
          <p:cNvSpPr/>
          <p:nvPr/>
        </p:nvSpPr>
        <p:spPr>
          <a:xfrm>
            <a:off x="6226339" y="5829217"/>
            <a:ext cx="5871068" cy="307777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Támogatási kérelmek benyújtása: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2025. szeptember 2-től</a:t>
            </a:r>
          </a:p>
        </p:txBody>
      </p:sp>
      <p:sp>
        <p:nvSpPr>
          <p:cNvPr id="15" name="Lekerekített téglalapbuborék 15">
            <a:extLst>
              <a:ext uri="{FF2B5EF4-FFF2-40B4-BE49-F238E27FC236}">
                <a16:creationId xmlns:a16="http://schemas.microsoft.com/office/drawing/2014/main" id="{655D11C5-E1A1-9683-EC95-7AE15CAFA8BB}"/>
              </a:ext>
            </a:extLst>
          </p:cNvPr>
          <p:cNvSpPr/>
          <p:nvPr/>
        </p:nvSpPr>
        <p:spPr>
          <a:xfrm>
            <a:off x="9870365" y="2932324"/>
            <a:ext cx="2281647" cy="643541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Eddig beadott: 75 db – 5,12 Mrd Ft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5BECAF2-A410-66BA-0C1C-C82AFCEF7246}"/>
              </a:ext>
            </a:extLst>
          </p:cNvPr>
          <p:cNvSpPr/>
          <p:nvPr/>
        </p:nvSpPr>
        <p:spPr>
          <a:xfrm>
            <a:off x="2504303" y="6265340"/>
            <a:ext cx="7274011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Tavaszi és őszi szakaszok, 2-2 hét időtartalommal</a:t>
            </a:r>
            <a:endParaRPr lang="hu-H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2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7A863F7-4B33-7F17-52A1-3BF8906D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35" y="372357"/>
            <a:ext cx="6854836" cy="866775"/>
          </a:xfrm>
        </p:spPr>
        <p:txBody>
          <a:bodyPr/>
          <a:lstStyle/>
          <a:p>
            <a:r>
              <a:rPr lang="hu-HU" sz="2400" dirty="0"/>
              <a:t>Mezőgazdasági kisüzemek beruházási támogatása - KAP-RD09a-1-24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1CA9F6C8-17A3-9745-FCD8-3E21537E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82" y="1569753"/>
            <a:ext cx="11292839" cy="4689248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0"/>
              </a:spcBef>
            </a:pPr>
            <a:r>
              <a:rPr lang="hu-HU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mértéke, intenzitása: </a:t>
            </a:r>
            <a:r>
              <a:rPr lang="hu-HU" dirty="0">
                <a:solidFill>
                  <a:prstClr val="black"/>
                </a:solidFill>
                <a:cs typeface="Times New Roman" panose="02020603050405020304" pitchFamily="18" charset="0"/>
              </a:rPr>
              <a:t>vissza nem térítendő támogatás, </a:t>
            </a:r>
            <a:r>
              <a:rPr lang="hu-HU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számlás elszámolással, </a:t>
            </a:r>
          </a:p>
          <a:p>
            <a:pPr algn="l">
              <a:spcBef>
                <a:spcPts val="0"/>
              </a:spcBef>
            </a:pPr>
            <a:r>
              <a:rPr lang="hu-HU" dirty="0">
                <a:solidFill>
                  <a:prstClr val="black"/>
                </a:solidFill>
                <a:cs typeface="Times New Roman" panose="02020603050405020304" pitchFamily="18" charset="0"/>
              </a:rPr>
              <a:t>max. 10 millió forint; támogatás intenzitás: max. 85%</a:t>
            </a:r>
          </a:p>
          <a:p>
            <a:pPr algn="l">
              <a:spcBef>
                <a:spcPts val="0"/>
              </a:spcBef>
            </a:pPr>
            <a:endParaRPr lang="hu-H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 köre: </a:t>
            </a:r>
            <a:r>
              <a:rPr lang="hu-HU" dirty="0">
                <a:solidFill>
                  <a:prstClr val="black"/>
                </a:solidFill>
                <a:cs typeface="Times New Roman" panose="02020603050405020304" pitchFamily="18" charset="0"/>
              </a:rPr>
              <a:t>mezőgazdasági tevékenységet folytató természetes és jogi személyek, akiknek üzemmérete legalább 5.000, de 10.000 EUR STÉ-nél kisebb </a:t>
            </a:r>
            <a:r>
              <a:rPr lang="hu-HU" dirty="0"/>
              <a:t>(új NAK kalkulátor!) </a:t>
            </a:r>
          </a:p>
          <a:p>
            <a:pPr algn="l">
              <a:spcBef>
                <a:spcPts val="0"/>
              </a:spcBef>
            </a:pPr>
            <a:endParaRPr lang="hu-H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Támogatott tevékenységek: </a:t>
            </a:r>
            <a:r>
              <a:rPr lang="hu-HU" dirty="0">
                <a:solidFill>
                  <a:prstClr val="black"/>
                </a:solidFill>
                <a:cs typeface="Times New Roman" panose="02020603050405020304" pitchFamily="18" charset="0"/>
              </a:rPr>
              <a:t>5 célterületbe foglalva (állattartás, kertészeti termelőtevékenység, terménytisztítás és szárítás, ültetvénytelepítés, feldolgozás), 1 kérelem – 1 célterület</a:t>
            </a:r>
          </a:p>
          <a:p>
            <a:pPr algn="l">
              <a:spcAft>
                <a:spcPts val="600"/>
              </a:spcAft>
            </a:pPr>
            <a:r>
              <a:rPr lang="hu-HU" b="1" dirty="0">
                <a:solidFill>
                  <a:prstClr val="black"/>
                </a:solidFill>
                <a:cs typeface="Times New Roman" panose="02020603050405020304" pitchFamily="18" charset="0"/>
              </a:rPr>
              <a:t>Előleg: </a:t>
            </a:r>
            <a:r>
              <a:rPr lang="hu-HU" dirty="0">
                <a:solidFill>
                  <a:prstClr val="black"/>
                </a:solidFill>
              </a:rPr>
              <a:t>A támogatási döntésben meghatározott támogatási összeg legfeljebb </a:t>
            </a:r>
            <a:r>
              <a:rPr lang="hu-HU" b="1" dirty="0">
                <a:solidFill>
                  <a:prstClr val="black"/>
                </a:solidFill>
              </a:rPr>
              <a:t>25 százalékáig </a:t>
            </a:r>
            <a:r>
              <a:rPr lang="hu-HU" dirty="0">
                <a:solidFill>
                  <a:prstClr val="black"/>
                </a:solidFill>
              </a:rPr>
              <a:t>a kedvezményezett kérelemmel, előleget igényelhet. Az előleggel való teljes elszámolást követően legfeljebb a támogatási döntésben meghatározott támogatási összeg 25%-</a:t>
            </a:r>
            <a:r>
              <a:rPr lang="hu-HU" dirty="0" err="1">
                <a:solidFill>
                  <a:prstClr val="black"/>
                </a:solidFill>
              </a:rPr>
              <a:t>áig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b="1" dirty="0">
                <a:solidFill>
                  <a:prstClr val="black"/>
                </a:solidFill>
              </a:rPr>
              <a:t>egy alkalommal újra igényelhető </a:t>
            </a:r>
            <a:r>
              <a:rPr lang="hu-HU" dirty="0">
                <a:solidFill>
                  <a:prstClr val="black"/>
                </a:solidFill>
              </a:rPr>
              <a:t>előleg.</a:t>
            </a:r>
            <a:endParaRPr lang="hu-H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hu-HU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 támogatásért cserébe vállalni kell: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a kötelezettségvállalási időszak végéig </a:t>
            </a:r>
            <a:r>
              <a:rPr lang="hu-H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a mezőgazdasági tevékenységből származó üzemméret növelését 50%-kal </a:t>
            </a:r>
            <a:r>
              <a:rPr lang="hu-H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(ÉLIP célterületen is!);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az üzleti tervben vállalt beruházás megvalósítását;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a megvalósított beruházás fenntartását. </a:t>
            </a:r>
          </a:p>
        </p:txBody>
      </p:sp>
      <p:sp>
        <p:nvSpPr>
          <p:cNvPr id="6" name="Lekerekített téglalapbuborék 3">
            <a:extLst>
              <a:ext uri="{FF2B5EF4-FFF2-40B4-BE49-F238E27FC236}">
                <a16:creationId xmlns:a16="http://schemas.microsoft.com/office/drawing/2014/main" id="{90C85F43-73E8-D3EF-5E5C-9E394BB1E2BA}"/>
              </a:ext>
            </a:extLst>
          </p:cNvPr>
          <p:cNvSpPr/>
          <p:nvPr/>
        </p:nvSpPr>
        <p:spPr>
          <a:xfrm>
            <a:off x="9338537" y="598999"/>
            <a:ext cx="1827027" cy="772499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forrás: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29,4 Mrd Ft</a:t>
            </a:r>
          </a:p>
        </p:txBody>
      </p:sp>
      <p:sp>
        <p:nvSpPr>
          <p:cNvPr id="7" name="Lekerekített téglalapbuborék 4">
            <a:extLst>
              <a:ext uri="{FF2B5EF4-FFF2-40B4-BE49-F238E27FC236}">
                <a16:creationId xmlns:a16="http://schemas.microsoft.com/office/drawing/2014/main" id="{6BD0C13C-3BA3-3180-0496-AF3BA7ADB088}"/>
              </a:ext>
            </a:extLst>
          </p:cNvPr>
          <p:cNvSpPr/>
          <p:nvPr/>
        </p:nvSpPr>
        <p:spPr>
          <a:xfrm>
            <a:off x="6391374" y="5288247"/>
            <a:ext cx="3473105" cy="889824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u="sng" dirty="0">
                <a:solidFill>
                  <a:schemeClr val="tx1"/>
                </a:solidFill>
              </a:rPr>
              <a:t>Támogatási kérelmek benyújtása újra: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október 1-től</a:t>
            </a:r>
          </a:p>
        </p:txBody>
      </p:sp>
    </p:spTree>
    <p:extLst>
      <p:ext uri="{BB962C8B-B14F-4D97-AF65-F5344CB8AC3E}">
        <p14:creationId xmlns:p14="http://schemas.microsoft.com/office/powerpoint/2010/main" val="286618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D8A8D9F-43D2-11D4-56DC-05E231CE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13" y="333030"/>
            <a:ext cx="7187345" cy="866775"/>
          </a:xfrm>
        </p:spPr>
        <p:txBody>
          <a:bodyPr/>
          <a:lstStyle/>
          <a:p>
            <a:r>
              <a:rPr lang="hu-HU" sz="2400" dirty="0"/>
              <a:t>Önállóan támogatható tevékenységek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7792268-E4C6-2B7E-FF8F-178D8DE3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84" y="1199805"/>
            <a:ext cx="10594290" cy="4442690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hu-HU" sz="1600" b="1" dirty="0"/>
              <a:t>célterület</a:t>
            </a:r>
            <a:r>
              <a:rPr lang="hu-HU" sz="1600" dirty="0"/>
              <a:t>: </a:t>
            </a:r>
            <a:r>
              <a:rPr lang="hu-HU" sz="1600" b="1" u="sng" dirty="0"/>
              <a:t>Állattartáshoz kapcsolódó fejlesztések </a:t>
            </a:r>
          </a:p>
          <a:p>
            <a:pPr algn="ctr"/>
            <a:r>
              <a:rPr lang="hu-HU" sz="1600" dirty="0"/>
              <a:t>1.1 Építéssel járó, állattartáshoz kapcsolódó beruházások: állattartó telepi épületek, létesítmények</a:t>
            </a:r>
          </a:p>
          <a:p>
            <a:pPr algn="ctr"/>
            <a:r>
              <a:rPr lang="hu-HU" sz="1600" dirty="0"/>
              <a:t>építése, bővítése, felújítása.</a:t>
            </a:r>
          </a:p>
          <a:p>
            <a:pPr algn="ctr"/>
            <a:r>
              <a:rPr lang="hu-HU" sz="1600" dirty="0"/>
              <a:t>1.2 Az állategészségügyhöz, a takarmányozáshoz kapcsolódó, valamint az előállított termék és a</a:t>
            </a:r>
          </a:p>
          <a:p>
            <a:pPr algn="ctr"/>
            <a:r>
              <a:rPr lang="hu-HU" sz="1600" dirty="0"/>
              <a:t>takarmány kezelésére szolgáló építéssel és/vagy szereléssel járó technológiai fejlesztések.</a:t>
            </a:r>
          </a:p>
          <a:p>
            <a:pPr algn="ctr"/>
            <a:r>
              <a:rPr lang="hu-HU" sz="1600" dirty="0"/>
              <a:t>1.3 Építéssel nem járó, állattartáshoz szükséges gépek, eszközök beszerzése, beépítése.</a:t>
            </a:r>
          </a:p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r>
              <a:rPr lang="hu-HU" sz="1600" b="1" dirty="0"/>
              <a:t>2. célterület</a:t>
            </a:r>
            <a:r>
              <a:rPr lang="hu-HU" sz="1600" dirty="0"/>
              <a:t>: </a:t>
            </a:r>
            <a:r>
              <a:rPr lang="hu-HU" sz="1600" b="1" u="sng" dirty="0"/>
              <a:t>Kertészeti termelőtevékenység fejlesztése </a:t>
            </a:r>
          </a:p>
          <a:p>
            <a:pPr algn="ctr"/>
            <a:r>
              <a:rPr lang="hu-HU" sz="1600" dirty="0"/>
              <a:t>2.1 Építéssel járó, kertészeti termelőtevékenységet szolgáló épületek, létesítmények építése.</a:t>
            </a:r>
          </a:p>
          <a:p>
            <a:pPr algn="ctr"/>
            <a:r>
              <a:rPr lang="hu-HU" sz="1600" dirty="0"/>
              <a:t>2.2 Építéssel nem járó, kertészeti tevékenység végzéséhez szükséges gépek, eszközök</a:t>
            </a:r>
          </a:p>
          <a:p>
            <a:pPr algn="ctr"/>
            <a:r>
              <a:rPr lang="hu-HU" sz="1600" dirty="0"/>
              <a:t>beszerzése.</a:t>
            </a:r>
          </a:p>
          <a:p>
            <a:pPr algn="ctr"/>
            <a:r>
              <a:rPr lang="hu-HU" sz="1600" dirty="0"/>
              <a:t>2.3 Tavaszi fagykár megelőzését szolgáló eszköz, berendezés, technológia beszerzése és telepítése.</a:t>
            </a:r>
          </a:p>
          <a:p>
            <a:pPr algn="ctr"/>
            <a:r>
              <a:rPr lang="hu-HU" sz="1600" dirty="0"/>
              <a:t>2.4 Betakarítást követő áruvá készítést szolgáló eszközök beszerzése: válogatás, tisztítás,</a:t>
            </a:r>
          </a:p>
          <a:p>
            <a:pPr algn="ctr"/>
            <a:r>
              <a:rPr lang="hu-HU" sz="1600" dirty="0"/>
              <a:t>osztályozás, csomagolás, </a:t>
            </a:r>
            <a:r>
              <a:rPr lang="hu-HU" sz="1600" dirty="0" err="1"/>
              <a:t>gépei</a:t>
            </a:r>
            <a:r>
              <a:rPr lang="hu-HU" sz="1600" dirty="0"/>
              <a:t> vagy gépsorai, kapcsolódó technológiai berendezései.</a:t>
            </a:r>
          </a:p>
        </p:txBody>
      </p:sp>
    </p:spTree>
    <p:extLst>
      <p:ext uri="{BB962C8B-B14F-4D97-AF65-F5344CB8AC3E}">
        <p14:creationId xmlns:p14="http://schemas.microsoft.com/office/powerpoint/2010/main" val="111480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1A41-01A2-D8E3-1717-A9646EE58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CDBD9E0-06F8-3582-7E83-C6C33406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13" y="333030"/>
            <a:ext cx="7187345" cy="866775"/>
          </a:xfrm>
        </p:spPr>
        <p:txBody>
          <a:bodyPr/>
          <a:lstStyle/>
          <a:p>
            <a:r>
              <a:rPr lang="hu-HU" sz="2400" dirty="0"/>
              <a:t>Önállóan támogatható tevékenységek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B3DAA525-83C0-7D2F-7A93-618E3FFA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08" y="1357884"/>
            <a:ext cx="10594290" cy="4442690"/>
          </a:xfrm>
        </p:spPr>
        <p:txBody>
          <a:bodyPr/>
          <a:lstStyle/>
          <a:p>
            <a:pPr marL="0" indent="0" algn="ctr">
              <a:buNone/>
            </a:pPr>
            <a:r>
              <a:rPr lang="hu-HU" sz="1600" b="1" dirty="0"/>
              <a:t>3. célterület</a:t>
            </a:r>
            <a:r>
              <a:rPr lang="hu-HU" sz="1600" dirty="0"/>
              <a:t>: </a:t>
            </a:r>
            <a:r>
              <a:rPr lang="hu-HU" sz="1600" b="1" u="sng" dirty="0"/>
              <a:t>Terménytisztítók és terményszárítók beszerzése, terménytárolók építése, bővítése, technológiai korszerűsítése</a:t>
            </a:r>
          </a:p>
          <a:p>
            <a:pPr algn="ctr"/>
            <a:r>
              <a:rPr lang="hu-HU" sz="1600" dirty="0"/>
              <a:t>3.1 Építéssel járó tevékenységek.</a:t>
            </a:r>
          </a:p>
          <a:p>
            <a:pPr algn="ctr"/>
            <a:r>
              <a:rPr lang="hu-HU" sz="1600" dirty="0"/>
              <a:t>3.2 Építéssel nem járó, a terménytároláshoz szükséges gépek, eszközök, technológiák beszerzése.</a:t>
            </a:r>
          </a:p>
          <a:p>
            <a:pPr algn="ctr"/>
            <a:endParaRPr lang="hu-HU" sz="1600" dirty="0"/>
          </a:p>
          <a:p>
            <a:pPr marL="0" indent="0" algn="ctr">
              <a:buNone/>
            </a:pPr>
            <a:r>
              <a:rPr lang="hu-HU" sz="1600" b="1" dirty="0"/>
              <a:t>4. célterület</a:t>
            </a:r>
            <a:r>
              <a:rPr lang="hu-HU" sz="1600" dirty="0"/>
              <a:t>: </a:t>
            </a:r>
            <a:r>
              <a:rPr lang="hu-HU" sz="1600" b="1" u="sng" dirty="0"/>
              <a:t>Gyümölcstermő-, </a:t>
            </a:r>
            <a:r>
              <a:rPr lang="hu-HU" sz="1600" b="1" u="sng" dirty="0" err="1"/>
              <a:t>gyógy</a:t>
            </a:r>
            <a:r>
              <a:rPr lang="hu-HU" sz="1600" b="1" u="sng" dirty="0"/>
              <a:t>-, aroma és fűszernövény-, borszőlő ültetvény telepítése</a:t>
            </a:r>
          </a:p>
          <a:p>
            <a:pPr algn="ctr"/>
            <a:r>
              <a:rPr lang="hu-HU" sz="1600" dirty="0"/>
              <a:t>4.1 Új ültetvény telepítése.</a:t>
            </a:r>
          </a:p>
          <a:p>
            <a:pPr algn="ctr"/>
            <a:endParaRPr lang="hu-HU" sz="1600" dirty="0"/>
          </a:p>
          <a:p>
            <a:pPr marL="0" indent="0" algn="ctr">
              <a:buNone/>
            </a:pPr>
            <a:r>
              <a:rPr lang="hu-HU" sz="1600" b="1" dirty="0"/>
              <a:t>5. célterület</a:t>
            </a:r>
            <a:r>
              <a:rPr lang="hu-HU" sz="1600" dirty="0"/>
              <a:t>: </a:t>
            </a:r>
            <a:r>
              <a:rPr lang="hu-HU" sz="1600" b="1" u="sng" dirty="0"/>
              <a:t>Mezőgazdasági termékek értéknövelése, a piacra jutást elősegítő technológiai</a:t>
            </a:r>
          </a:p>
          <a:p>
            <a:pPr algn="ctr"/>
            <a:r>
              <a:rPr lang="hu-HU" sz="1600" b="1" u="sng" dirty="0"/>
              <a:t>fejlesztést célzó beruházások támogatása </a:t>
            </a:r>
          </a:p>
          <a:p>
            <a:pPr algn="ctr"/>
            <a:r>
              <a:rPr lang="hu-HU" sz="1600" dirty="0"/>
              <a:t>5.1 A TEÁOR 10 és 11 besorolás szerinti tevékenységekhez kapcsolódó élelmiszer-feldolgozó</a:t>
            </a:r>
          </a:p>
          <a:p>
            <a:pPr algn="ctr"/>
            <a:r>
              <a:rPr lang="hu-HU" sz="1600" dirty="0"/>
              <a:t>üzemek fejlesztése/létesítése.</a:t>
            </a:r>
          </a:p>
          <a:p>
            <a:pPr algn="ctr"/>
            <a:r>
              <a:rPr lang="hu-HU" sz="1600" dirty="0"/>
              <a:t>5.2 Mézkiszerelés technológiai fejlesztése.</a:t>
            </a:r>
          </a:p>
        </p:txBody>
      </p:sp>
    </p:spTree>
    <p:extLst>
      <p:ext uri="{BB962C8B-B14F-4D97-AF65-F5344CB8AC3E}">
        <p14:creationId xmlns:p14="http://schemas.microsoft.com/office/powerpoint/2010/main" val="142899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318F6F1-1A9E-BF5D-4F96-19150C0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441" y="431734"/>
            <a:ext cx="7971117" cy="866775"/>
          </a:xfrm>
        </p:spPr>
        <p:txBody>
          <a:bodyPr/>
          <a:lstStyle/>
          <a:p>
            <a:r>
              <a:rPr lang="hu-HU" sz="2400" dirty="0"/>
              <a:t>Standard Termelési Érték (STÉ) előzetes megállapítása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2BFC63B6-209B-5444-BE32-4735BE3C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51" y="1265381"/>
            <a:ext cx="11083490" cy="4895273"/>
          </a:xfrm>
        </p:spPr>
        <p:txBody>
          <a:bodyPr/>
          <a:lstStyle/>
          <a:p>
            <a:pPr marL="0" indent="0" algn="ctr">
              <a:buNone/>
            </a:pPr>
            <a:r>
              <a:rPr lang="hu-HU" sz="1600" dirty="0">
                <a:hlinkClick r:id="rId2"/>
              </a:rPr>
              <a:t>https://nak.hu/ste-kalkulator-2023</a:t>
            </a:r>
            <a:endParaRPr lang="hu-HU" sz="1600" dirty="0"/>
          </a:p>
          <a:p>
            <a:pPr algn="ctr"/>
            <a:endParaRPr lang="hu-HU" sz="1600" dirty="0"/>
          </a:p>
          <a:p>
            <a:pPr algn="l"/>
            <a:r>
              <a:rPr lang="hu-HU" sz="1600" b="1" u="sng" dirty="0"/>
              <a:t>Néhány példa az üzemméretre</a:t>
            </a:r>
            <a:r>
              <a:rPr lang="hu-HU" sz="1600" b="1" dirty="0"/>
              <a:t>:</a:t>
            </a:r>
            <a:endParaRPr lang="hu-HU" sz="1600" dirty="0"/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Zöldségfélék üvegházban vagy fólia alatt:</a:t>
            </a:r>
          </a:p>
          <a:p>
            <a:pPr algn="l"/>
            <a:r>
              <a:rPr lang="hu-HU" sz="1600" dirty="0"/>
              <a:t>	0,05 ha – 5.902 STÉ</a:t>
            </a:r>
          </a:p>
          <a:p>
            <a:pPr algn="l"/>
            <a:r>
              <a:rPr lang="hu-HU" sz="1600" dirty="0"/>
              <a:t>	0,082 ha – 10.034 STÉ</a:t>
            </a:r>
          </a:p>
          <a:p>
            <a:pPr algn="l"/>
            <a:r>
              <a:rPr lang="hu-HU" sz="1600" dirty="0"/>
              <a:t>Tejhasznú tehén: </a:t>
            </a:r>
          </a:p>
          <a:p>
            <a:pPr algn="l"/>
            <a:r>
              <a:rPr lang="hu-HU" sz="1600" dirty="0"/>
              <a:t>	2db – 5.471 STÉ</a:t>
            </a:r>
          </a:p>
          <a:p>
            <a:pPr algn="l"/>
            <a:r>
              <a:rPr lang="hu-HU" sz="1600" dirty="0"/>
              <a:t>	4 db – 10.943 STÉ</a:t>
            </a:r>
          </a:p>
          <a:p>
            <a:pPr algn="l"/>
            <a:r>
              <a:rPr lang="hu-HU" sz="1600" dirty="0"/>
              <a:t>Méhek:</a:t>
            </a:r>
          </a:p>
          <a:p>
            <a:pPr algn="l"/>
            <a:r>
              <a:rPr lang="hu-HU" sz="1600" dirty="0"/>
              <a:t>	75 méhcsalád – 7.087 STÉ,</a:t>
            </a:r>
          </a:p>
          <a:p>
            <a:pPr algn="l"/>
            <a:r>
              <a:rPr lang="hu-HU" sz="1600" dirty="0"/>
              <a:t>	110 méhcsalád – 10.395 STÉ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FF7F0F-9D9C-7588-3612-E59AD861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91" y="1793960"/>
            <a:ext cx="4993265" cy="46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1C7EC9E-4966-34B8-F1E6-AFEFE6E8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59" y="384232"/>
            <a:ext cx="8184873" cy="866775"/>
          </a:xfrm>
        </p:spPr>
        <p:txBody>
          <a:bodyPr/>
          <a:lstStyle/>
          <a:p>
            <a:r>
              <a:rPr lang="hu-HU" sz="2400" dirty="0"/>
              <a:t>Kertészeti üzemek technológiai fejlesztésének támogatása - KAP-RD01a-1-25</a:t>
            </a:r>
          </a:p>
        </p:txBody>
      </p:sp>
      <p:sp>
        <p:nvSpPr>
          <p:cNvPr id="5" name="Tartalom helye 3">
            <a:extLst>
              <a:ext uri="{FF2B5EF4-FFF2-40B4-BE49-F238E27FC236}">
                <a16:creationId xmlns:a16="http://schemas.microsoft.com/office/drawing/2014/main" id="{7ED1D0AC-19C1-2E39-2436-17B7AC69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21" y="1340791"/>
            <a:ext cx="9064224" cy="5355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Cél:</a:t>
            </a: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A kertészeti ágazatok versenyképességének, hozzáadott érték termelésének fokozása, az </a:t>
            </a:r>
            <a:r>
              <a:rPr lang="hu-HU" sz="1600" dirty="0">
                <a:solidFill>
                  <a:schemeClr val="accent6"/>
                </a:solidFill>
                <a:cs typeface="Times New Roman" panose="02020603050405020304" pitchFamily="18" charset="0"/>
              </a:rPr>
              <a:t>építéssel nem járó kertészeti eszközök beszerzésének a támogatása.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57E8DA3-A0A7-6532-C292-17C473009E79}"/>
              </a:ext>
            </a:extLst>
          </p:cNvPr>
          <p:cNvSpPr/>
          <p:nvPr/>
        </p:nvSpPr>
        <p:spPr>
          <a:xfrm>
            <a:off x="274922" y="2169421"/>
            <a:ext cx="11285062" cy="7386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mezőgazdasági termelők (legalább 10 000 STÉ, </a:t>
            </a:r>
            <a:r>
              <a:rPr lang="hu-HU" sz="1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melyből legalább 50% kertészeti STÉ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) + legalább 40%-os mg. árbevétel)</a:t>
            </a:r>
          </a:p>
        </p:txBody>
      </p:sp>
      <p:sp>
        <p:nvSpPr>
          <p:cNvPr id="7" name="Lekerekített téglalapbuborék 5">
            <a:extLst>
              <a:ext uri="{FF2B5EF4-FFF2-40B4-BE49-F238E27FC236}">
                <a16:creationId xmlns:a16="http://schemas.microsoft.com/office/drawing/2014/main" id="{20E77CDD-68D9-D9A0-D327-9721DA2CF13D}"/>
              </a:ext>
            </a:extLst>
          </p:cNvPr>
          <p:cNvSpPr/>
          <p:nvPr/>
        </p:nvSpPr>
        <p:spPr>
          <a:xfrm>
            <a:off x="10045340" y="1212973"/>
            <a:ext cx="1777993" cy="830997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forrás: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25 Mrd Ft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1B55ACA-8E87-B680-C31E-5FCDE1C97814}"/>
              </a:ext>
            </a:extLst>
          </p:cNvPr>
          <p:cNvSpPr/>
          <p:nvPr/>
        </p:nvSpPr>
        <p:spPr>
          <a:xfrm>
            <a:off x="274921" y="2950618"/>
            <a:ext cx="11184767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"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</a:p>
          <a:p>
            <a:pPr marL="285750" indent="-285750" algn="just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35 millió Ft</a:t>
            </a:r>
          </a:p>
          <a:p>
            <a:pPr algn="just"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Intenzitás: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az alaptámogatás az összes elszámolható költség </a:t>
            </a:r>
            <a:r>
              <a:rPr lang="hu-HU" sz="14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50%-a,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 alaptámogatáshoz képest emelt támogatási intenzitás érvényesíthető azzal, </a:t>
            </a:r>
            <a:r>
              <a:rPr lang="hu-H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hogy a támogatás maximális mértéke nem haladhatja meg a 65%-ot: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fiatal gazda és gazdaságátadás esetén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15 %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-kal; ökológiai gazdálkodást folytató kedvezményezett esetén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10%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-kal, kollektív beruházás esetén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10%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 megemelt támogatási intenzitás érhető el.</a:t>
            </a:r>
          </a:p>
          <a:p>
            <a:pPr algn="just"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Támogatott tevékenység: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kertészeti tevékenység végzéséhez szükséges, építéssel nem járó kertészeti eszközök, gépek beszerzése </a:t>
            </a:r>
            <a:r>
              <a:rPr lang="hu-HU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(pl.: max. 1 traktor, talajművelő gépek, munkagépek),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tavaszi fagykár megelőzését szolgáló eszköz, berendezés, technológia beszerzése </a:t>
            </a:r>
            <a:r>
              <a:rPr lang="hu-HU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(pl.: mobil légkeverő berendezés)</a:t>
            </a:r>
          </a:p>
        </p:txBody>
      </p:sp>
      <p:sp>
        <p:nvSpPr>
          <p:cNvPr id="9" name="Lekerekített téglalapbuborék 7">
            <a:extLst>
              <a:ext uri="{FF2B5EF4-FFF2-40B4-BE49-F238E27FC236}">
                <a16:creationId xmlns:a16="http://schemas.microsoft.com/office/drawing/2014/main" id="{7AB21A3C-E6D8-A743-278D-05A68BF77188}"/>
              </a:ext>
            </a:extLst>
          </p:cNvPr>
          <p:cNvSpPr/>
          <p:nvPr/>
        </p:nvSpPr>
        <p:spPr>
          <a:xfrm>
            <a:off x="9126668" y="2815567"/>
            <a:ext cx="2678355" cy="1039998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u="sng" dirty="0">
                <a:solidFill>
                  <a:schemeClr val="tx1"/>
                </a:solidFill>
              </a:rPr>
              <a:t>Támogatási kérelmek benyújtása: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április 16-tól</a:t>
            </a:r>
          </a:p>
        </p:txBody>
      </p:sp>
    </p:spTree>
    <p:extLst>
      <p:ext uri="{BB962C8B-B14F-4D97-AF65-F5344CB8AC3E}">
        <p14:creationId xmlns:p14="http://schemas.microsoft.com/office/powerpoint/2010/main" val="105839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C8B12-56BF-3B10-A9F3-ADF2728EF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BEB02E4-20A8-65D9-176B-DB607CF5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13" y="333030"/>
            <a:ext cx="7187345" cy="866775"/>
          </a:xfrm>
        </p:spPr>
        <p:txBody>
          <a:bodyPr/>
          <a:lstStyle/>
          <a:p>
            <a:r>
              <a:rPr lang="hu-HU" sz="2400" dirty="0"/>
              <a:t>Önállóan támogatható tevékenységek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B2FC5993-CD22-FD45-9551-E2B6F7C6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51" y="1422400"/>
            <a:ext cx="10594290" cy="4673600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hu-HU" sz="1600" b="1" dirty="0"/>
              <a:t>Kertészeti tevékenység végzéséhez szükséges kertészeti eszközök, gépek beszerzése:</a:t>
            </a:r>
          </a:p>
          <a:p>
            <a:pPr algn="l"/>
            <a:endParaRPr lang="hu-HU" sz="800" b="1" dirty="0"/>
          </a:p>
          <a:p>
            <a:pPr algn="l"/>
            <a:r>
              <a:rPr lang="hu-HU" sz="1600" dirty="0"/>
              <a:t>a) mezőgazdasági erőgéphez, traktorhoz kapcsolható munkagépek,</a:t>
            </a:r>
          </a:p>
          <a:p>
            <a:pPr algn="l"/>
            <a:r>
              <a:rPr lang="hu-HU" sz="1600" dirty="0"/>
              <a:t>b) önjáró és vontatott betakarítógépek,</a:t>
            </a:r>
          </a:p>
          <a:p>
            <a:pPr algn="l"/>
            <a:r>
              <a:rPr lang="hu-HU" sz="1600" dirty="0"/>
              <a:t>c) szedő platform, szüretelő-szedő gép, szedőputtony,</a:t>
            </a:r>
          </a:p>
          <a:p>
            <a:pPr algn="l"/>
            <a:r>
              <a:rPr lang="hu-HU" sz="1600" dirty="0"/>
              <a:t>d) talajművelő gépek,</a:t>
            </a:r>
          </a:p>
          <a:p>
            <a:pPr algn="l"/>
            <a:r>
              <a:rPr lang="hu-HU" sz="1600" dirty="0"/>
              <a:t>e) kertészeti tevékenység végzéséhez szükséges, egyéb gépek, eszközök beszerzése,</a:t>
            </a:r>
          </a:p>
          <a:p>
            <a:pPr algn="l"/>
            <a:r>
              <a:rPr lang="hu-HU" sz="1600" dirty="0"/>
              <a:t>f) legfeljebb 1 darab mezőgazdasági pótkocsi,</a:t>
            </a:r>
          </a:p>
          <a:p>
            <a:pPr algn="l"/>
            <a:r>
              <a:rPr lang="hu-HU" sz="1600" dirty="0"/>
              <a:t>g) legfeljebb 1 db, legfeljebb 85 kW motorteljesítményű traktor.</a:t>
            </a:r>
          </a:p>
          <a:p>
            <a:pPr algn="l"/>
            <a:endParaRPr lang="hu-HU" sz="1600" dirty="0"/>
          </a:p>
          <a:p>
            <a:pPr algn="l"/>
            <a:r>
              <a:rPr lang="hu-HU" sz="1600" b="1" dirty="0"/>
              <a:t>1.1 Fentiekhez kapcsolódó, választható, </a:t>
            </a:r>
            <a:r>
              <a:rPr lang="hu-HU" sz="1600" b="1" u="sng" dirty="0"/>
              <a:t>önállóan nem támogatható</a:t>
            </a:r>
            <a:r>
              <a:rPr lang="hu-HU" sz="1600" b="1" dirty="0"/>
              <a:t> tevékenységek:</a:t>
            </a:r>
          </a:p>
          <a:p>
            <a:pPr algn="l"/>
            <a:r>
              <a:rPr lang="hu-HU" sz="1600" dirty="0"/>
              <a:t>Üzemen belüli anyagmozgatás </a:t>
            </a:r>
            <a:r>
              <a:rPr lang="hu-HU" sz="1600" dirty="0" err="1"/>
              <a:t>gépei</a:t>
            </a:r>
            <a:r>
              <a:rPr lang="hu-HU" sz="1600" dirty="0"/>
              <a:t>: rakodógép, targonca és ezek </a:t>
            </a:r>
            <a:r>
              <a:rPr lang="hu-HU" sz="1600" dirty="0" err="1"/>
              <a:t>adapterei</a:t>
            </a:r>
            <a:r>
              <a:rPr lang="hu-HU" sz="1600" dirty="0"/>
              <a:t>, kézi hidraulikus vagy elektromos raklapemelő (béka) beszerzése.</a:t>
            </a:r>
          </a:p>
        </p:txBody>
      </p:sp>
    </p:spTree>
    <p:extLst>
      <p:ext uri="{BB962C8B-B14F-4D97-AF65-F5344CB8AC3E}">
        <p14:creationId xmlns:p14="http://schemas.microsoft.com/office/powerpoint/2010/main" val="250721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1D6FBB03-8B3B-B3E6-4E08-24F4DCA136A7}"/>
              </a:ext>
            </a:extLst>
          </p:cNvPr>
          <p:cNvSpPr txBox="1"/>
          <p:nvPr/>
        </p:nvSpPr>
        <p:spPr>
          <a:xfrm>
            <a:off x="7695210" y="-59376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3E8E83D7-0370-301A-481F-2744C063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51" y="1544878"/>
            <a:ext cx="5995880" cy="739054"/>
          </a:xfrm>
        </p:spPr>
        <p:txBody>
          <a:bodyPr/>
          <a:lstStyle/>
          <a:p>
            <a:r>
              <a:rPr lang="hu-HU" dirty="0"/>
              <a:t>Az új Nemzeti KAP-hálózat </a:t>
            </a:r>
            <a:br>
              <a:rPr lang="hu-HU" dirty="0"/>
            </a:br>
            <a:r>
              <a:rPr lang="hu-HU" dirty="0"/>
              <a:t>és támogató egységei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50CA57DE-A79C-D996-BC95-41F70C54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51" y="2528046"/>
            <a:ext cx="5995880" cy="3222673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A megszűnő MNVH helyébe lép az új                Nemzeti KAP-hálózat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3 lebonyolító egysége: ZTE, ITE, VTE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hu-HU" dirty="0"/>
              <a:t>Szoros együttműködésben az IH-</a:t>
            </a:r>
            <a:r>
              <a:rPr lang="hu-HU" dirty="0" err="1"/>
              <a:t>val</a:t>
            </a:r>
            <a:r>
              <a:rPr lang="hu-HU" dirty="0"/>
              <a:t>                          és az AM-</a:t>
            </a:r>
            <a:r>
              <a:rPr lang="hu-HU" dirty="0" err="1"/>
              <a:t>mel</a:t>
            </a:r>
            <a:endParaRPr lang="hu-HU" dirty="0"/>
          </a:p>
          <a:p>
            <a:endParaRPr lang="hu-HU" dirty="0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8A12ECB1-E65D-5F9C-EE3D-9174BF1F1CD0}"/>
              </a:ext>
            </a:extLst>
          </p:cNvPr>
          <p:cNvGrpSpPr/>
          <p:nvPr/>
        </p:nvGrpSpPr>
        <p:grpSpPr>
          <a:xfrm>
            <a:off x="4422386" y="4182503"/>
            <a:ext cx="1702838" cy="894834"/>
            <a:chOff x="5728603" y="2981866"/>
            <a:chExt cx="1702838" cy="894834"/>
          </a:xfrm>
        </p:grpSpPr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36B9876E-A74E-931D-E050-A007776603EC}"/>
                </a:ext>
              </a:extLst>
            </p:cNvPr>
            <p:cNvSpPr txBox="1"/>
            <p:nvPr/>
          </p:nvSpPr>
          <p:spPr>
            <a:xfrm>
              <a:off x="5728603" y="3370659"/>
              <a:ext cx="1702838" cy="506041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algn="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Innováció </a:t>
              </a:r>
            </a:p>
            <a:p>
              <a:pPr marL="0" algn="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és </a:t>
              </a:r>
              <a:r>
                <a:rPr lang="hu-HU" sz="1200" b="1" dirty="0" err="1"/>
                <a:t>digitalizáció</a:t>
              </a:r>
              <a:endParaRPr lang="hu-HU" sz="1200" b="1" dirty="0"/>
            </a:p>
            <a:p>
              <a:pPr marL="0" algn="r">
                <a:lnSpc>
                  <a:spcPct val="100000"/>
                </a:lnSpc>
                <a:spcBef>
                  <a:spcPts val="0"/>
                </a:spcBef>
              </a:pPr>
              <a:r>
                <a:rPr lang="hu-HU" sz="1000" dirty="0"/>
                <a:t>Agrárközgazdasági Intézet</a:t>
              </a:r>
            </a:p>
          </p:txBody>
        </p:sp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62F2C291-B543-BC1B-5C59-E4BFB203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2228" y="2981866"/>
              <a:ext cx="257127" cy="335419"/>
            </a:xfrm>
            <a:prstGeom prst="rect">
              <a:avLst/>
            </a:prstGeom>
          </p:spPr>
        </p:pic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40AF22E-1950-6BF8-FE6F-3A2B556A5038}"/>
              </a:ext>
            </a:extLst>
          </p:cNvPr>
          <p:cNvGrpSpPr/>
          <p:nvPr/>
        </p:nvGrpSpPr>
        <p:grpSpPr>
          <a:xfrm>
            <a:off x="9303650" y="4350212"/>
            <a:ext cx="2273935" cy="921041"/>
            <a:chOff x="7648733" y="4749470"/>
            <a:chExt cx="2273935" cy="921041"/>
          </a:xfrm>
        </p:grpSpPr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10D460B9-F3DB-9E9E-BB5D-D37420A508B5}"/>
                </a:ext>
              </a:extLst>
            </p:cNvPr>
            <p:cNvSpPr txBox="1"/>
            <p:nvPr/>
          </p:nvSpPr>
          <p:spPr>
            <a:xfrm>
              <a:off x="7648733" y="5164041"/>
              <a:ext cx="2273935" cy="50647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Vidék- és </a:t>
              </a:r>
            </a:p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térségfejlesztés</a:t>
              </a:r>
            </a:p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000" dirty="0"/>
                <a:t>Herman Ottó Intézet Nonprofit Kft.</a:t>
              </a:r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12D9CC5D-DD2F-3D14-0302-74BC9620F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0034" y="4749470"/>
              <a:ext cx="314905" cy="347647"/>
            </a:xfrm>
            <a:prstGeom prst="rect">
              <a:avLst/>
            </a:prstGeom>
          </p:spPr>
        </p:pic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0BD8ACD3-A9C8-023F-630F-A8F561E4F2DE}"/>
              </a:ext>
            </a:extLst>
          </p:cNvPr>
          <p:cNvGrpSpPr/>
          <p:nvPr/>
        </p:nvGrpSpPr>
        <p:grpSpPr>
          <a:xfrm>
            <a:off x="7550350" y="915200"/>
            <a:ext cx="2118519" cy="898003"/>
            <a:chOff x="7716361" y="1542610"/>
            <a:chExt cx="2118519" cy="898003"/>
          </a:xfrm>
        </p:grpSpPr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387CD402-FC7B-AF10-E405-812752E41297}"/>
                </a:ext>
              </a:extLst>
            </p:cNvPr>
            <p:cNvSpPr txBox="1"/>
            <p:nvPr/>
          </p:nvSpPr>
          <p:spPr>
            <a:xfrm>
              <a:off x="7716361" y="1928727"/>
              <a:ext cx="2118519" cy="511886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Zöld, </a:t>
              </a:r>
            </a:p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fenntartható fejlődés</a:t>
              </a:r>
            </a:p>
            <a:p>
              <a:pPr marL="0" algn="ctr">
                <a:lnSpc>
                  <a:spcPct val="100000"/>
                </a:lnSpc>
                <a:spcBef>
                  <a:spcPts val="0"/>
                </a:spcBef>
              </a:pPr>
              <a:r>
                <a:rPr lang="hu-HU" sz="1000" dirty="0"/>
                <a:t>Nemzeti Agrárgazdasági Kamara</a:t>
              </a:r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EC81847F-6051-81A8-2496-59069567D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2015" y="1542610"/>
              <a:ext cx="284845" cy="319193"/>
            </a:xfrm>
            <a:prstGeom prst="rect">
              <a:avLst/>
            </a:prstGeom>
          </p:spPr>
        </p:pic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DF553ADF-A338-68CD-8B93-27CA4A875579}"/>
              </a:ext>
            </a:extLst>
          </p:cNvPr>
          <p:cNvGrpSpPr/>
          <p:nvPr/>
        </p:nvGrpSpPr>
        <p:grpSpPr>
          <a:xfrm>
            <a:off x="7394535" y="3038655"/>
            <a:ext cx="1702838" cy="859736"/>
            <a:chOff x="10088844" y="3036046"/>
            <a:chExt cx="1702838" cy="859736"/>
          </a:xfrm>
        </p:grpSpPr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A445A5D3-27DA-11F2-B83D-4A4B49991535}"/>
                </a:ext>
              </a:extLst>
            </p:cNvPr>
            <p:cNvSpPr txBox="1"/>
            <p:nvPr/>
          </p:nvSpPr>
          <p:spPr>
            <a:xfrm>
              <a:off x="10088844" y="3389741"/>
              <a:ext cx="1702838" cy="506041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pPr marL="0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Irányító Hatóság, </a:t>
              </a:r>
            </a:p>
            <a:p>
              <a:pPr marL="0">
                <a:lnSpc>
                  <a:spcPct val="100000"/>
                </a:lnSpc>
                <a:spcBef>
                  <a:spcPts val="0"/>
                </a:spcBef>
              </a:pPr>
              <a:r>
                <a:rPr lang="hu-HU" sz="1200" b="1" dirty="0"/>
                <a:t>koordináció</a:t>
              </a:r>
            </a:p>
            <a:p>
              <a:pPr marL="0">
                <a:lnSpc>
                  <a:spcPct val="100000"/>
                </a:lnSpc>
                <a:spcBef>
                  <a:spcPts val="0"/>
                </a:spcBef>
              </a:pPr>
              <a:r>
                <a:rPr lang="hu-HU" sz="1000" dirty="0"/>
                <a:t>Agrárminisztérium</a:t>
              </a:r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2538E225-F6AB-9095-881E-ACB752CD1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44" y="3036046"/>
              <a:ext cx="783234" cy="269588"/>
            </a:xfrm>
            <a:prstGeom prst="rect">
              <a:avLst/>
            </a:prstGeom>
          </p:spPr>
        </p:pic>
      </p:grp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7B1C5071-B48D-0933-8228-B15C9DC51B18}"/>
              </a:ext>
            </a:extLst>
          </p:cNvPr>
          <p:cNvCxnSpPr>
            <a:cxnSpLocks/>
          </p:cNvCxnSpPr>
          <p:nvPr/>
        </p:nvCxnSpPr>
        <p:spPr>
          <a:xfrm flipV="1">
            <a:off x="6096000" y="3897914"/>
            <a:ext cx="726831" cy="452298"/>
          </a:xfrm>
          <a:prstGeom prst="line">
            <a:avLst/>
          </a:prstGeom>
          <a:ln w="12700">
            <a:solidFill>
              <a:srgbClr val="3A5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F4B01BA7-FDDA-DB6B-CE76-FB1FD0A56207}"/>
              </a:ext>
            </a:extLst>
          </p:cNvPr>
          <p:cNvCxnSpPr>
            <a:cxnSpLocks/>
          </p:cNvCxnSpPr>
          <p:nvPr/>
        </p:nvCxnSpPr>
        <p:spPr>
          <a:xfrm flipH="1">
            <a:off x="8206768" y="2011612"/>
            <a:ext cx="242263" cy="828633"/>
          </a:xfrm>
          <a:prstGeom prst="line">
            <a:avLst/>
          </a:prstGeom>
          <a:ln w="12700">
            <a:solidFill>
              <a:srgbClr val="2C9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B8CCF5E-084B-FB97-380D-5CC909EDB673}"/>
              </a:ext>
            </a:extLst>
          </p:cNvPr>
          <p:cNvCxnSpPr>
            <a:cxnSpLocks/>
          </p:cNvCxnSpPr>
          <p:nvPr/>
        </p:nvCxnSpPr>
        <p:spPr>
          <a:xfrm>
            <a:off x="9062287" y="3763330"/>
            <a:ext cx="806108" cy="5868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D88CF-7DA7-E2D6-D9C8-9B16CD65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77DC782-CD47-F027-DD4D-287D4323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13" y="333030"/>
            <a:ext cx="7187345" cy="866775"/>
          </a:xfrm>
        </p:spPr>
        <p:txBody>
          <a:bodyPr/>
          <a:lstStyle/>
          <a:p>
            <a:r>
              <a:rPr lang="hu-HU" sz="2400" dirty="0"/>
              <a:t>Önállóan támogatható tevékenységek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C6733D01-F926-465A-AF23-A7125217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55" y="1303647"/>
            <a:ext cx="10594290" cy="4959350"/>
          </a:xfrm>
        </p:spPr>
        <p:txBody>
          <a:bodyPr/>
          <a:lstStyle/>
          <a:p>
            <a:pPr marL="0" indent="0" algn="l">
              <a:buNone/>
            </a:pPr>
            <a:r>
              <a:rPr lang="hu-HU" sz="1600" b="1" dirty="0"/>
              <a:t>2. </a:t>
            </a:r>
            <a:r>
              <a:rPr lang="hu-HU" sz="1600" b="1" u="sng" dirty="0"/>
              <a:t>Tavaszi fagykár megelőzését szolgáló eszköz, berendezés, technológia beszerzése</a:t>
            </a:r>
            <a:r>
              <a:rPr lang="hu-HU" sz="1600" dirty="0"/>
              <a:t>:</a:t>
            </a:r>
          </a:p>
          <a:p>
            <a:pPr algn="l"/>
            <a:endParaRPr lang="hu-HU" sz="1600" dirty="0"/>
          </a:p>
          <a:p>
            <a:pPr algn="l"/>
            <a:r>
              <a:rPr lang="hu-HU" sz="1600" dirty="0"/>
              <a:t>a) mobil (áttelepíthető) légkeverő berendezések,</a:t>
            </a:r>
          </a:p>
          <a:p>
            <a:pPr algn="l"/>
            <a:r>
              <a:rPr lang="hu-HU" sz="1600" dirty="0"/>
              <a:t>b) autonóm hőtermelő berendezések (fagyvédelmi kályhák, más fűtőberendezések),</a:t>
            </a:r>
          </a:p>
          <a:p>
            <a:pPr algn="l"/>
            <a:r>
              <a:rPr lang="hu-HU" sz="1600" dirty="0"/>
              <a:t>c) vontatott hőtermelő vagy légkeverő gépek (füstölő, ködképző berendezések, légkeverő,</a:t>
            </a:r>
          </a:p>
          <a:p>
            <a:pPr algn="l"/>
            <a:r>
              <a:rPr lang="hu-HU" sz="1600" dirty="0"/>
              <a:t>valamint fagyvédelmi gépek).</a:t>
            </a:r>
          </a:p>
          <a:p>
            <a:pPr algn="l"/>
            <a:endParaRPr lang="hu-HU" sz="1600" dirty="0"/>
          </a:p>
          <a:p>
            <a:pPr marL="0" indent="0" algn="l">
              <a:buNone/>
            </a:pPr>
            <a:r>
              <a:rPr lang="hu-HU" sz="1600" b="1" dirty="0"/>
              <a:t>2.1 Fentiekhez kapcsolódó, választható, </a:t>
            </a:r>
            <a:r>
              <a:rPr lang="hu-HU" sz="1600" b="1" u="sng" dirty="0"/>
              <a:t>önállóan nem támogatható</a:t>
            </a:r>
            <a:r>
              <a:rPr lang="hu-HU" sz="1600" b="1" dirty="0"/>
              <a:t> tevékenységek:</a:t>
            </a:r>
          </a:p>
          <a:p>
            <a:pPr algn="l"/>
            <a:endParaRPr lang="hu-HU" sz="1600" b="1" dirty="0"/>
          </a:p>
          <a:p>
            <a:pPr algn="l"/>
            <a:r>
              <a:rPr lang="hu-HU" sz="1600" dirty="0"/>
              <a:t>a) A tavaszi fagykár megelőzését szolgáló eszközhöz, berendezéshez, technológiához</a:t>
            </a:r>
          </a:p>
          <a:p>
            <a:pPr algn="l"/>
            <a:r>
              <a:rPr lang="hu-HU" sz="1600" dirty="0"/>
              <a:t>kapcsolódó vagyonvédelmi eszközök beszerzése: kamerarendszer, tároló konténer</a:t>
            </a:r>
          </a:p>
          <a:p>
            <a:pPr algn="l"/>
            <a:r>
              <a:rPr lang="hu-HU" sz="1600" dirty="0"/>
              <a:t>beszerzése.</a:t>
            </a:r>
          </a:p>
          <a:p>
            <a:pPr algn="l"/>
            <a:r>
              <a:rPr lang="hu-HU" sz="1600" dirty="0"/>
              <a:t>b) Legalább a hőmérséklet és páratartalom mérésére alkalmas meteorológiai adatgyűjtő</a:t>
            </a:r>
          </a:p>
          <a:p>
            <a:pPr algn="l"/>
            <a:r>
              <a:rPr lang="hu-HU" sz="1600" dirty="0"/>
              <a:t>állomás kialakítása.</a:t>
            </a:r>
          </a:p>
          <a:p>
            <a:pPr algn="ctr"/>
            <a:endParaRPr lang="hu-HU" sz="1600" dirty="0"/>
          </a:p>
          <a:p>
            <a:pPr algn="ctr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10681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668E-AB6C-911E-8D71-682272D8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B4CC4A1-F74C-3C70-AFD1-5A09F729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59" y="384232"/>
            <a:ext cx="8184873" cy="866775"/>
          </a:xfrm>
        </p:spPr>
        <p:txBody>
          <a:bodyPr/>
          <a:lstStyle/>
          <a:p>
            <a:r>
              <a:rPr lang="hu-HU" sz="2400" b="1" dirty="0">
                <a:solidFill>
                  <a:schemeClr val="tx1"/>
                </a:solidFill>
              </a:rPr>
              <a:t>Díszkertészeti ágazat kisvállalkozásainak </a:t>
            </a:r>
            <a:r>
              <a:rPr lang="hu-HU" sz="2400" dirty="0">
                <a:solidFill>
                  <a:schemeClr val="tx1"/>
                </a:solidFill>
              </a:rPr>
              <a:t>támogatása </a:t>
            </a:r>
            <a:r>
              <a:rPr lang="hu-HU" sz="2400" dirty="0"/>
              <a:t>- KAP-RD09b-1-24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6B4B21F-C4BB-9F48-639D-035D234632EF}"/>
              </a:ext>
            </a:extLst>
          </p:cNvPr>
          <p:cNvSpPr/>
          <p:nvPr/>
        </p:nvSpPr>
        <p:spPr>
          <a:xfrm>
            <a:off x="605971" y="1233964"/>
            <a:ext cx="10980057" cy="688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Új támogatási cél: a dísznövény kereskedelemmel, zöldterület kezeléssel foglalkozó vállalkozások támogatása!</a:t>
            </a:r>
          </a:p>
          <a:p>
            <a:pPr algn="ctr"/>
            <a:endParaRPr lang="hu-HU" sz="1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36E33083-7876-0C12-E772-21546737795F}"/>
              </a:ext>
            </a:extLst>
          </p:cNvPr>
          <p:cNvSpPr/>
          <p:nvPr/>
        </p:nvSpPr>
        <p:spPr>
          <a:xfrm>
            <a:off x="279400" y="1859536"/>
            <a:ext cx="5473007" cy="30532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u-H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Kedvezményezettek: </a:t>
            </a: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dísznövény előállítással, kereskedelemmel vagy zöldterület kezeléssel foglalkozó vállalkozások, akik</a:t>
            </a:r>
          </a:p>
          <a:p>
            <a:pPr marL="285750" indent="-285750" algn="just">
              <a:buFontTx/>
              <a:buChar char="-"/>
            </a:pPr>
            <a:r>
              <a:rPr lang="hu-H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40%-ot meg nem haladó </a:t>
            </a: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mezőgazdasági vagy 50%-ot meg nem haladó erdőgazdálkodási árbevétellel rendelkeznek,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tevékenységük </a:t>
            </a:r>
            <a:r>
              <a:rPr lang="hu-H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két teljes lezárt üzleti évben magában foglalta a következők legalább egyikét</a:t>
            </a: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: zöldterület-kezelés, dísznövény-kiskereskedelem, dísznövény-nagykereskedelem, </a:t>
            </a:r>
          </a:p>
          <a:p>
            <a:pPr marL="285750" indent="-285750">
              <a:buFontTx/>
              <a:buChar char="-"/>
            </a:pPr>
            <a:r>
              <a:rPr lang="hu-H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mikro-, vagy kisvállalkozásnak </a:t>
            </a: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minősülnek.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a támogatási kérelem benyújtásakor </a:t>
            </a:r>
            <a:r>
              <a:rPr lang="hu-H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vidéki térségben lévő </a:t>
            </a:r>
            <a:r>
              <a:rPr lang="hu-H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székhellyel/telephellyel/fiókteleppel rendelkeznek, amely a művelet megvalósítási helyszíne.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3D1744A-7132-EC2B-1D4F-49EED15F550B}"/>
              </a:ext>
            </a:extLst>
          </p:cNvPr>
          <p:cNvSpPr/>
          <p:nvPr/>
        </p:nvSpPr>
        <p:spPr>
          <a:xfrm>
            <a:off x="279399" y="4998465"/>
            <a:ext cx="5473007" cy="958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"/>
            <a:r>
              <a:rPr lang="hu-H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max. 36,5 millió Ft </a:t>
            </a:r>
          </a:p>
          <a:p>
            <a:pPr algn="just"/>
            <a:r>
              <a:rPr lang="hu-H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intenzitása:</a:t>
            </a: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hu-HU" sz="1600" dirty="0">
                <a:cs typeface="Times New Roman" panose="02020603050405020304" pitchFamily="18" charset="0"/>
              </a:rPr>
              <a:t>az összes elszámolható költség max. </a:t>
            </a:r>
            <a:r>
              <a:rPr lang="hu-HU" sz="1600" u="sng" dirty="0">
                <a:cs typeface="Times New Roman" panose="02020603050405020304" pitchFamily="18" charset="0"/>
              </a:rPr>
              <a:t>65%-a</a:t>
            </a:r>
            <a:r>
              <a:rPr lang="hu-HU" sz="1600" dirty="0">
                <a:cs typeface="Times New Roman" panose="02020603050405020304" pitchFamily="18" charset="0"/>
              </a:rPr>
              <a:t> </a:t>
            </a:r>
            <a:r>
              <a:rPr lang="hu-HU" sz="1400" i="1" dirty="0">
                <a:solidFill>
                  <a:srgbClr val="1A2B26"/>
                </a:solidFill>
                <a:cs typeface="Times New Roman" panose="02020603050405020304" pitchFamily="18" charset="0"/>
              </a:rPr>
              <a:t>(Állami támogatási előírások figyelembe vételével)</a:t>
            </a:r>
            <a:endParaRPr lang="hu-HU" sz="1100" i="1" dirty="0">
              <a:solidFill>
                <a:srgbClr val="1A2B26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A3B3D20-1BF8-27FF-AD69-F2601364EB58}"/>
              </a:ext>
            </a:extLst>
          </p:cNvPr>
          <p:cNvSpPr/>
          <p:nvPr/>
        </p:nvSpPr>
        <p:spPr>
          <a:xfrm>
            <a:off x="6028110" y="5410267"/>
            <a:ext cx="4236477" cy="1169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14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2024. 10. 29. – 11.25:</a:t>
            </a:r>
          </a:p>
          <a:p>
            <a:pPr algn="ctr"/>
            <a:r>
              <a:rPr lang="hu-H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Összesen igény: </a:t>
            </a:r>
            <a:r>
              <a:rPr lang="hu-H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2,7 Mrd Ft 140 db kérelemben</a:t>
            </a:r>
          </a:p>
          <a:p>
            <a:pPr algn="ctr"/>
            <a:r>
              <a:rPr lang="hu-H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Átlagos támogatási igény: </a:t>
            </a:r>
            <a:r>
              <a:rPr lang="hu-H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19,4 millió Ft</a:t>
            </a:r>
          </a:p>
          <a:p>
            <a:pPr algn="ctr"/>
            <a:r>
              <a:rPr lang="hu-HU" sz="14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2025. június 3-tól újra lehet pályázni!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8AEFDEC-3DB9-9AA1-B900-CB84A22A1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867983"/>
              </p:ext>
            </p:extLst>
          </p:nvPr>
        </p:nvGraphicFramePr>
        <p:xfrm>
          <a:off x="6028111" y="1843832"/>
          <a:ext cx="5692834" cy="34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058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4894" y="28231"/>
            <a:ext cx="8575521" cy="1393931"/>
          </a:xfrm>
        </p:spPr>
        <p:txBody>
          <a:bodyPr/>
          <a:lstStyle/>
          <a:p>
            <a:r>
              <a:rPr lang="hu-HU" sz="2400" dirty="0"/>
              <a:t>Terményszárítás, tisztítás, tárolás támogatása - </a:t>
            </a:r>
            <a:r>
              <a:rPr lang="hu-HU" sz="2000" dirty="0"/>
              <a:t>KAP-RD01a-RD01c-1-25 és KAP-RD01a-RD01c-2-25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7096" y="1411809"/>
            <a:ext cx="5635754" cy="92333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Times New Roman" panose="02020603050405020304" pitchFamily="18" charset="0"/>
              </a:rPr>
              <a:t>Terménytisztítók, tárolók, szárítók, vetőmagüzemek fejlesztésének </a:t>
            </a:r>
            <a:r>
              <a:rPr lang="hu-HU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komplex</a:t>
            </a:r>
            <a:r>
              <a:rPr lang="hu-HU" b="1" dirty="0">
                <a:solidFill>
                  <a:schemeClr val="bg1"/>
                </a:solidFill>
                <a:cs typeface="Times New Roman" panose="02020603050405020304" pitchFamily="18" charset="0"/>
              </a:rPr>
              <a:t> támogatása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898956" y="1393167"/>
            <a:ext cx="5639239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Times New Roman" panose="02020603050405020304" pitchFamily="18" charset="0"/>
              </a:rPr>
              <a:t>Terménytisztítók, tárolók, szárítók, vetőmagüzemek fejlesztésének támogatása </a:t>
            </a:r>
          </a:p>
          <a:p>
            <a:pPr algn="ctr"/>
            <a:endParaRPr lang="hu-H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7086" y="2293893"/>
            <a:ext cx="12017828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Üzemméret és árbevétel vonatkozásában (legalább 10 000 EUR STÉ + legalább 40%-os mg. árbevétel) meghatározott jogosultsági feltételeknek megfelelő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mezőgazdasági termelők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állami elismeréssel rendelkező együttműködések, szociális szövetkezet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23181" y="2976372"/>
            <a:ext cx="5775775" cy="461665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35 Mrd Ft </a:t>
            </a:r>
          </a:p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2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min. 200 millió Ft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– legfeljebb 1 milliárd Ft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924350" y="2976371"/>
            <a:ext cx="5919241" cy="4616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15 Mrd Ft </a:t>
            </a:r>
          </a:p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2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200 millió Ft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7086" y="3494222"/>
            <a:ext cx="12017828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Intenzitás: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Mindkét célterület esetében az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alaptámogatás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az összes elszámolható költség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50%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-a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az alábbi kivételekkel: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 a 2. célterület 2. pontja („Megújuló energiaforrást hasznosító technológiák alkalmazása”) esetében a támogatás az összes elszámolható költség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70%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-a, 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A támogatás maximális mértéke tovább növelhető az alaptámogatáshoz képest az 1. célterület, továbbá a 2. célterület 1. pontja vonatkozásában az alábbiak szerint azzal, hogy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a támogatás maximális mértéke nem haladhatja meg a 65%-ot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fiatal mezőgazdasági termelő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15%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-kal, 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gazdaságátadás esetén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15%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-kal, valamint</a:t>
            </a:r>
          </a:p>
          <a:p>
            <a:pPr marL="285750" indent="-285750" algn="just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ökológiai gazdálkodás és kollektív beruházás esetén további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10%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-kal.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97787" y="5511122"/>
            <a:ext cx="5635754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Végrehajtásra rendelkezésre álló időtartam: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24 hónap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914952" y="5511122"/>
            <a:ext cx="5919240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Végrehajtásra rendelkezésre álló időtartam: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24 hónap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6016487"/>
            <a:ext cx="10111409" cy="10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924350" y="5904023"/>
            <a:ext cx="5909842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Támogatási kérelmek benyújtása: </a:t>
            </a:r>
            <a:r>
              <a:rPr lang="hu-HU" sz="1200" dirty="0">
                <a:solidFill>
                  <a:srgbClr val="1A2B26"/>
                </a:solidFill>
                <a:cs typeface="Times New Roman" panose="02020603050405020304" pitchFamily="18" charset="0"/>
              </a:rPr>
              <a:t>2025. április 30. napjától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7787" y="5904023"/>
            <a:ext cx="5635754" cy="276999"/>
          </a:xfrm>
          <a:prstGeom prst="rect">
            <a:avLst/>
          </a:prstGeom>
          <a:ln>
            <a:solidFill>
              <a:srgbClr val="0D816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Támogatási kérelmek benyújtása: </a:t>
            </a:r>
            <a:r>
              <a:rPr lang="hu-H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2025. május 28. napjától</a:t>
            </a:r>
          </a:p>
        </p:txBody>
      </p:sp>
    </p:spTree>
    <p:extLst>
      <p:ext uri="{BB962C8B-B14F-4D97-AF65-F5344CB8AC3E}">
        <p14:creationId xmlns:p14="http://schemas.microsoft.com/office/powerpoint/2010/main" val="218758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2063" y="112206"/>
            <a:ext cx="8905766" cy="1400557"/>
          </a:xfrm>
        </p:spPr>
        <p:txBody>
          <a:bodyPr/>
          <a:lstStyle/>
          <a:p>
            <a:r>
              <a:rPr lang="hu-HU" dirty="0"/>
              <a:t>Társadalmi vállalkozások </a:t>
            </a:r>
            <a:br>
              <a:rPr lang="hu-HU" dirty="0"/>
            </a:br>
            <a:r>
              <a:rPr lang="hu-HU" dirty="0"/>
              <a:t>fejlesztésének támogatása - </a:t>
            </a:r>
            <a:r>
              <a:rPr lang="hu-HU" sz="2400" dirty="0"/>
              <a:t>KAP-RD50-1-24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59302" y="1512763"/>
            <a:ext cx="9069856" cy="478592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Cél: szociálisan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hátrányos helyzetben lévő helyi közösségek, </a:t>
            </a: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munkaerő-piaci szempontból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hátrányos helyzetű csoportok </a:t>
            </a:r>
            <a:r>
              <a:rPr lang="hu-HU" sz="1500" i="1" dirty="0">
                <a:solidFill>
                  <a:prstClr val="black"/>
                </a:solidFill>
                <a:cs typeface="Times New Roman" panose="02020603050405020304" pitchFamily="18" charset="0"/>
              </a:rPr>
              <a:t>(ide értve: fogyatékossággal élő, megváltozott munkaképességű munkavállalókat és a hátrányos helyzetű munkavállalókat)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bevonása az akkreditált vagy védett foglalkoztatás, illetve a szociális intézményi fejlesztő foglalkoztatás keretei között folytatott mezőgazdasági tevékenység végzésébe.</a:t>
            </a:r>
          </a:p>
          <a:p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Két célterület: </a:t>
            </a:r>
            <a:r>
              <a:rPr lang="hu-HU" sz="1500" u="sng" dirty="0">
                <a:solidFill>
                  <a:prstClr val="black"/>
                </a:solidFill>
                <a:cs typeface="Times New Roman" panose="02020603050405020304" pitchFamily="18" charset="0"/>
              </a:rPr>
              <a:t>1. célterület: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Szociális farm típusú együttműködések </a:t>
            </a:r>
          </a:p>
          <a:p>
            <a:pPr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	         </a:t>
            </a:r>
            <a:r>
              <a:rPr lang="hu-HU" sz="1500" u="sng" dirty="0">
                <a:solidFill>
                  <a:prstClr val="black"/>
                </a:solidFill>
                <a:cs typeface="Times New Roman" panose="02020603050405020304" pitchFamily="18" charset="0"/>
              </a:rPr>
              <a:t>2. célterület: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Szociális szövetkezet részvételével megvalósuló együttműködések </a:t>
            </a:r>
          </a:p>
          <a:p>
            <a:pPr>
              <a:spcAft>
                <a:spcPts val="600"/>
              </a:spcAft>
            </a:pP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max. 40 millió Ft</a:t>
            </a: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intenzitása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: 65%, amely elérheti a 100%-ot is, ha megváltozott munkaképességű személyek foglalkoztatásához kapcsolódó tevékenységek valósulnak meg.</a:t>
            </a: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 köre: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kizárólag legalább két fős konzorciumi formában, benne legalább egy hátrányos helyzetű célcsoporttal foglalkozó intézménnyel vagy szervezettel</a:t>
            </a: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Támogatható tevékenységek: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a konzorcium kialakítása, szervezése, működtetése és a projekttervben bemutatott tevékenységek megvalósítása</a:t>
            </a:r>
          </a:p>
          <a:p>
            <a:pPr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Végrehajtásra rendelkezésre álló időtartam: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</a:t>
            </a: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24 hónap 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9094260" y="3416589"/>
            <a:ext cx="2761062" cy="1115768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u="sng" dirty="0">
                <a:solidFill>
                  <a:schemeClr val="tx1"/>
                </a:solidFill>
              </a:rPr>
              <a:t>Támogatási kérelmek benyújtása ismét: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június 17-től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10018507" y="1512763"/>
            <a:ext cx="2038644" cy="812881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forrás: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1,6 Mrd Ft</a:t>
            </a:r>
          </a:p>
        </p:txBody>
      </p:sp>
    </p:spTree>
    <p:extLst>
      <p:ext uri="{BB962C8B-B14F-4D97-AF65-F5344CB8AC3E}">
        <p14:creationId xmlns:p14="http://schemas.microsoft.com/office/powerpoint/2010/main" val="87764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7946" y="0"/>
            <a:ext cx="9654988" cy="1437861"/>
          </a:xfrm>
        </p:spPr>
        <p:txBody>
          <a:bodyPr/>
          <a:lstStyle/>
          <a:p>
            <a:r>
              <a:rPr lang="hu-HU" sz="2400" dirty="0">
                <a:solidFill>
                  <a:schemeClr val="tx1"/>
                </a:solidFill>
              </a:rPr>
              <a:t>Fiatal mezőgazdasági termelők elindulásának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és beruházásainak támogatása (tervezet)</a:t>
            </a:r>
          </a:p>
        </p:txBody>
      </p:sp>
      <p:sp>
        <p:nvSpPr>
          <p:cNvPr id="7" name="Téglalap 6"/>
          <p:cNvSpPr/>
          <p:nvPr/>
        </p:nvSpPr>
        <p:spPr>
          <a:xfrm>
            <a:off x="446634" y="1437861"/>
            <a:ext cx="11745366" cy="509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mértéke, intenzitása: </a:t>
            </a:r>
            <a:r>
              <a:rPr lang="hu-HU" sz="1600" dirty="0"/>
              <a:t>kombinált: átalány+beruházás!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A vissza nem térítendő támogatás összege a szabadon felhasználható elem esetében 14,6 millió forint, míg számlákkal igazolt beruházásra akár 75 millió forint fordítható kiemelten magas, 70 százalékos támogatási intenzitás mellett – </a:t>
            </a:r>
            <a:r>
              <a:rPr lang="hu-HU" sz="15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a két támogatási elem csak együttesen igényelhető</a:t>
            </a: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A fiatal gazdáknak legalább 10,5 millió forint összegben kötelező beruházást megvalósítaniuk a támogatások eredményeként.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Az önrész a támogatás vissza nem térítendő részéből is teljesíthető.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 köre: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legfeljebb 40 éves, mezőgazdasági szakismerettel, valamint 10 ezer és 50 ezer euró közötti STÉ értékű üzemmérettel rendelkező gazdák (természetes, vagy jogi személy) pályázhatnak, ha maximum 5 éve alapított üzemet vezetnek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Támogatott tevékenység: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4 célterület</a:t>
            </a:r>
            <a:r>
              <a:rPr lang="hu-HU" sz="1600" dirty="0"/>
              <a:t>: állattartás, kertészet, ültetvénytelepítés, terménytárolást célzó beruházások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; 1 kérelem - 1 célterület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b="1" dirty="0"/>
              <a:t>Feltételek</a:t>
            </a:r>
            <a:r>
              <a:rPr lang="hu-HU" sz="1600" dirty="0"/>
              <a:t>: a 4. év végére, mg-i tevékenységből származó jövedelem tekintetében elérni, a támogatás kérelem benyújtási évében érvényes </a:t>
            </a:r>
            <a:r>
              <a:rPr lang="hu-HU" sz="1600" b="1" dirty="0"/>
              <a:t>bérminimum</a:t>
            </a:r>
            <a:r>
              <a:rPr lang="hu-HU" sz="1600" dirty="0"/>
              <a:t> mértékét, ill. kötelező a </a:t>
            </a:r>
            <a:r>
              <a:rPr lang="hu-HU" sz="1600" b="1" dirty="0"/>
              <a:t>szaktanácsadó</a:t>
            </a:r>
            <a:r>
              <a:rPr lang="hu-HU" sz="1600" dirty="0"/>
              <a:t>val való együttműködés.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A társadalmi egyeztetés 2024. december 14-én zárult, </a:t>
            </a:r>
            <a:r>
              <a:rPr lang="hu-HU" sz="1500" u="sng" dirty="0">
                <a:solidFill>
                  <a:prstClr val="black"/>
                </a:solidFill>
                <a:cs typeface="Times New Roman" panose="02020603050405020304" pitchFamily="18" charset="0"/>
              </a:rPr>
              <a:t>több módosulás várható a tervezethez képest!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Tervezett TK benyújtás: </a:t>
            </a:r>
            <a:r>
              <a:rPr lang="hu-HU" sz="15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2025. nyár</a:t>
            </a:r>
          </a:p>
        </p:txBody>
      </p:sp>
      <p:sp>
        <p:nvSpPr>
          <p:cNvPr id="9" name="Téglalap 8"/>
          <p:cNvSpPr/>
          <p:nvPr/>
        </p:nvSpPr>
        <p:spPr>
          <a:xfrm>
            <a:off x="2097946" y="1099307"/>
            <a:ext cx="821167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hu-H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Minden korábbinál erősebb indulási támogatás a fiatalok számára.</a:t>
            </a:r>
          </a:p>
        </p:txBody>
      </p:sp>
      <p:sp>
        <p:nvSpPr>
          <p:cNvPr id="5" name="Lekerekített téglalapbuborék 4"/>
          <p:cNvSpPr/>
          <p:nvPr/>
        </p:nvSpPr>
        <p:spPr>
          <a:xfrm>
            <a:off x="10383908" y="338110"/>
            <a:ext cx="1588559" cy="761642"/>
          </a:xfrm>
          <a:prstGeom prst="wedgeRoundRectCallout">
            <a:avLst>
              <a:gd name="adj1" fmla="val -18571"/>
              <a:gd name="adj2" fmla="val 49098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Forrás: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79 Mrd Ft</a:t>
            </a:r>
          </a:p>
        </p:txBody>
      </p:sp>
    </p:spTree>
    <p:extLst>
      <p:ext uri="{BB962C8B-B14F-4D97-AF65-F5344CB8AC3E}">
        <p14:creationId xmlns:p14="http://schemas.microsoft.com/office/powerpoint/2010/main" val="384151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0057" y="206253"/>
            <a:ext cx="10007350" cy="1087053"/>
          </a:xfrm>
        </p:spPr>
        <p:txBody>
          <a:bodyPr/>
          <a:lstStyle/>
          <a:p>
            <a:r>
              <a:rPr lang="hu-HU" dirty="0"/>
              <a:t>További, szakmai kidolgozás alatt álló, megjelenéshez közelítő felhívások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6692"/>
              </p:ext>
            </p:extLst>
          </p:nvPr>
        </p:nvGraphicFramePr>
        <p:xfrm>
          <a:off x="240914" y="1447316"/>
          <a:ext cx="11662916" cy="4413074"/>
        </p:xfrm>
        <a:graphic>
          <a:graphicData uri="http://schemas.openxmlformats.org/drawingml/2006/table">
            <a:tbl>
              <a:tblPr/>
              <a:tblGrid>
                <a:gridCol w="722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9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Pályázati felhívás megnevezése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Keretösszeg </a:t>
                      </a:r>
                    </a:p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(forrás 2027-ig)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Támogatást igénylők köre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Erdőtelepítés és fásítás támogatása (megjelent!)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természetes személy,</a:t>
                      </a:r>
                      <a:b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jogi személyiségű vállalkozás </a:t>
                      </a:r>
                      <a:b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Földhasználat váltást elősegítő beruházások és azok fenntartása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Erdészeti génmegőrzés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</a:t>
                      </a:r>
                      <a:r>
                        <a:rPr lang="hu-H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jogosult erdőgazdálkodó, egyéb közjogi szervezet stb.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Agrár-erdészeti rendszerek telepítése, ápolása és fenntartása (megjelent!)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Európai Innovációs Partnerség (EIP) együttműködések támogatása - Szakmapolitikai célok elérését támogató innovációk</a:t>
                      </a:r>
                      <a:b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</a:t>
                      </a:r>
                      <a:r>
                        <a:rPr lang="hu-H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támogatási célnak megfelelő csoportosulás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Minőségrendszerek tájékoztatási és promóciós tevékenységének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támogatási célnak megfelelő csoportosulás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Vízfelhasználás hatékonyságát javító fenntartható vízgazdálkodási közösségek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fenntartható vízgazdálkodási közösség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7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Antimikrobiális rezisztencia (AMR) elleni küzdelem kompenzációs kifizetés 2.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58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Vidéki infrastruktúra fejlesztések támogatása tanyákon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magánszemély</a:t>
                      </a:r>
                      <a:b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KAP Stratégiai Terv felhívásai alapján támogatott beruházások megvalósításához kapcsolódóan kamat és intézményi kezességvállalási díj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beruházási felhívásokhoz illeszkedik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termelő, mezőgazdasági termékek értéknövelését megvalósító vállalkozás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01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üzemek digitális átállásának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termelő, fiatal 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Erdő-környezetvédelmi többéves kötelezettségvállalások (EKV 1.)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jogosult erdőgazdálkodó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Gazdaságátadási együttműködés támogatása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Generációs megújulás gazdaságátvevő támogatásával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mezőgazdasági termelő</a:t>
                      </a:r>
                    </a:p>
                  </a:txBody>
                  <a:tcPr marL="3678" marR="3678" marT="3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20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D5B9A-161A-7935-974C-9C986F91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D2C02BA-3EB6-B3E8-675D-1683F18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23274"/>
            <a:ext cx="10440000" cy="932872"/>
          </a:xfrm>
        </p:spPr>
        <p:txBody>
          <a:bodyPr/>
          <a:lstStyle/>
          <a:p>
            <a:pPr algn="ctr"/>
            <a:r>
              <a:rPr lang="hu-HU" sz="3600" dirty="0"/>
              <a:t>www.kap.gov.hu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D43D05-FB64-CA48-8F82-EC504C967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F07641-C3B4-C17E-77AA-E7AA5B98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6" y="1179368"/>
            <a:ext cx="9843054" cy="53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1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66948"/>
            <a:ext cx="7422931" cy="121375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3C29525-FF46-F2BF-B10F-0C0B20D57B3B}"/>
              </a:ext>
            </a:extLst>
          </p:cNvPr>
          <p:cNvSpPr txBox="1"/>
          <p:nvPr/>
        </p:nvSpPr>
        <p:spPr>
          <a:xfrm>
            <a:off x="838200" y="3132119"/>
            <a:ext cx="5621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b="1" dirty="0" err="1"/>
              <a:t>Szöke</a:t>
            </a:r>
            <a:r>
              <a:rPr lang="hu-HU" sz="2000" b="1" dirty="0"/>
              <a:t> Nóra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Vidék- és Térségfejlesztési szakértő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Győr-Moson-Sopron vármegye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err="1"/>
              <a:t>szoke.nora@hoi.hu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759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6000" y="1316424"/>
            <a:ext cx="7840488" cy="357997"/>
          </a:xfrm>
        </p:spPr>
        <p:txBody>
          <a:bodyPr/>
          <a:lstStyle/>
          <a:p>
            <a:r>
              <a:rPr lang="hu-HU" sz="2400" dirty="0"/>
              <a:t>A VTE 9 fő feladatköre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98EBC93-177A-BABD-932A-B463803BE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091184"/>
              </p:ext>
            </p:extLst>
          </p:nvPr>
        </p:nvGraphicFramePr>
        <p:xfrm>
          <a:off x="1161006" y="1988987"/>
          <a:ext cx="248491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B45EC2F-AC4D-B3E9-6753-66C0E57C7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436825"/>
              </p:ext>
            </p:extLst>
          </p:nvPr>
        </p:nvGraphicFramePr>
        <p:xfrm>
          <a:off x="4671551" y="1988987"/>
          <a:ext cx="248491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3BA0AEA-AD99-15FF-F818-D38947FF4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894990"/>
              </p:ext>
            </p:extLst>
          </p:nvPr>
        </p:nvGraphicFramePr>
        <p:xfrm>
          <a:off x="8182098" y="1988987"/>
          <a:ext cx="2912423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0EC2E34A-030A-E1A9-7054-BE15A3017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755883"/>
              </p:ext>
            </p:extLst>
          </p:nvPr>
        </p:nvGraphicFramePr>
        <p:xfrm>
          <a:off x="1063583" y="4109432"/>
          <a:ext cx="267214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1F6377E-4D37-4BF3-0B35-6895C4055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135553"/>
              </p:ext>
            </p:extLst>
          </p:nvPr>
        </p:nvGraphicFramePr>
        <p:xfrm>
          <a:off x="4577936" y="4109432"/>
          <a:ext cx="2672140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677E389D-0CB5-52F9-6D9D-A3B6C399A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605721"/>
              </p:ext>
            </p:extLst>
          </p:nvPr>
        </p:nvGraphicFramePr>
        <p:xfrm>
          <a:off x="8302240" y="4038017"/>
          <a:ext cx="267214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8" name="Szövegdoboz 17">
            <a:extLst>
              <a:ext uri="{FF2B5EF4-FFF2-40B4-BE49-F238E27FC236}">
                <a16:creationId xmlns:a16="http://schemas.microsoft.com/office/drawing/2014/main" id="{E0945230-F19C-F32C-C02B-EB36C6DEB176}"/>
              </a:ext>
            </a:extLst>
          </p:cNvPr>
          <p:cNvSpPr txBox="1"/>
          <p:nvPr/>
        </p:nvSpPr>
        <p:spPr>
          <a:xfrm>
            <a:off x="4457792" y="2870204"/>
            <a:ext cx="2912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(okosfalu, REL,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 err="1"/>
              <a:t>agro</a:t>
            </a:r>
            <a:r>
              <a:rPr lang="hu-HU" sz="1200" dirty="0"/>
              <a:t>- és </a:t>
            </a:r>
            <a:r>
              <a:rPr lang="hu-HU" sz="1200" dirty="0" err="1"/>
              <a:t>ökoturisztika</a:t>
            </a:r>
            <a:r>
              <a:rPr lang="hu-HU" sz="1200" dirty="0"/>
              <a:t>)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DF73C6-307F-73E7-B825-6C989B46C33F}"/>
              </a:ext>
            </a:extLst>
          </p:cNvPr>
          <p:cNvSpPr txBox="1"/>
          <p:nvPr/>
        </p:nvSpPr>
        <p:spPr>
          <a:xfrm>
            <a:off x="7986106" y="2870204"/>
            <a:ext cx="330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(önkormányzatok és egyházak fejlesztési igényeinek felmérése, tudásmegosztó fórumok)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74E4513-5A76-AAE8-492C-1520FC1A7FFF}"/>
              </a:ext>
            </a:extLst>
          </p:cNvPr>
          <p:cNvSpPr txBox="1"/>
          <p:nvPr/>
        </p:nvSpPr>
        <p:spPr>
          <a:xfrm>
            <a:off x="747450" y="5024162"/>
            <a:ext cx="3304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(generációváltás, fiatalgazda együttműködések)</a:t>
            </a:r>
            <a:endParaRPr lang="hu-HU" sz="14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1ED7A95-C03A-4E3D-8A48-E4627072FAA9}"/>
              </a:ext>
            </a:extLst>
          </p:cNvPr>
          <p:cNvSpPr txBox="1"/>
          <p:nvPr/>
        </p:nvSpPr>
        <p:spPr>
          <a:xfrm>
            <a:off x="4736863" y="5254994"/>
            <a:ext cx="2354283" cy="278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200" dirty="0"/>
              <a:t>(KAP honlap, VTE aloldal)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4DEA2BCB-9646-6C19-8688-A096BBFADC41}"/>
              </a:ext>
            </a:extLst>
          </p:cNvPr>
          <p:cNvSpPr txBox="1"/>
          <p:nvPr/>
        </p:nvSpPr>
        <p:spPr>
          <a:xfrm>
            <a:off x="7880420" y="4915622"/>
            <a:ext cx="341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(rövid időtartamú és alacsony költségvetésű projektek, gyors elérhető forrás vidéki közösségeknek)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5128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31CE7-E492-18AB-EEB7-B636AC1F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B3975E-92AC-90BE-D218-A22F9567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316424"/>
            <a:ext cx="7840488" cy="357997"/>
          </a:xfrm>
        </p:spPr>
        <p:txBody>
          <a:bodyPr/>
          <a:lstStyle/>
          <a:p>
            <a:r>
              <a:rPr lang="hu-HU" sz="2400" dirty="0"/>
              <a:t>A VTE 9 fő feladatköre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994E11D-82DA-AB28-4C99-C29C34252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63895"/>
              </p:ext>
            </p:extLst>
          </p:nvPr>
        </p:nvGraphicFramePr>
        <p:xfrm>
          <a:off x="1161006" y="2914393"/>
          <a:ext cx="248491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4E86198-F069-1C49-1DB7-885A85DF2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719936"/>
              </p:ext>
            </p:extLst>
          </p:nvPr>
        </p:nvGraphicFramePr>
        <p:xfrm>
          <a:off x="4671551" y="2914393"/>
          <a:ext cx="248491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C193649-843A-679E-515C-A454F5373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227342"/>
              </p:ext>
            </p:extLst>
          </p:nvPr>
        </p:nvGraphicFramePr>
        <p:xfrm>
          <a:off x="8182098" y="2914393"/>
          <a:ext cx="2912423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Szövegdoboz 17">
            <a:extLst>
              <a:ext uri="{FF2B5EF4-FFF2-40B4-BE49-F238E27FC236}">
                <a16:creationId xmlns:a16="http://schemas.microsoft.com/office/drawing/2014/main" id="{84E89B12-7764-E2B1-3419-8A63A133C3D1}"/>
              </a:ext>
            </a:extLst>
          </p:cNvPr>
          <p:cNvSpPr txBox="1"/>
          <p:nvPr/>
        </p:nvSpPr>
        <p:spPr>
          <a:xfrm>
            <a:off x="4471753" y="3795610"/>
            <a:ext cx="2912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(záró értékelési jelentések, tematikus munkacsoportok)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6ABC4E6-2E21-E964-60C8-0D7BB15A082E}"/>
              </a:ext>
            </a:extLst>
          </p:cNvPr>
          <p:cNvSpPr txBox="1"/>
          <p:nvPr/>
        </p:nvSpPr>
        <p:spPr>
          <a:xfrm>
            <a:off x="8302239" y="3810999"/>
            <a:ext cx="267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(Nemzeti KAP hálózat, VTE humánerőforrás kapacitás kialakítás)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CB5AD2B-C6F9-49EC-813F-13B00809A775}"/>
              </a:ext>
            </a:extLst>
          </p:cNvPr>
          <p:cNvSpPr txBox="1"/>
          <p:nvPr/>
        </p:nvSpPr>
        <p:spPr>
          <a:xfrm>
            <a:off x="1063583" y="3795802"/>
            <a:ext cx="267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1200" dirty="0"/>
              <a:t>(szoros együttműködés az IH-</a:t>
            </a:r>
            <a:r>
              <a:rPr lang="hu-HU" sz="1200" dirty="0" err="1"/>
              <a:t>val</a:t>
            </a:r>
            <a:r>
              <a:rPr lang="hu-HU" sz="1200" dirty="0"/>
              <a:t> és az AM kollégáival; elemzések készítése)</a:t>
            </a:r>
          </a:p>
        </p:txBody>
      </p:sp>
    </p:spTree>
    <p:extLst>
      <p:ext uri="{BB962C8B-B14F-4D97-AF65-F5344CB8AC3E}">
        <p14:creationId xmlns:p14="http://schemas.microsoft.com/office/powerpoint/2010/main" val="115506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47012B3-CC4C-CF11-2958-A5600C1F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35" y="1494552"/>
            <a:ext cx="6834729" cy="5729537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F0A9A549-32BC-CA87-29BB-D0B624E3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94" y="1245171"/>
            <a:ext cx="7840488" cy="357997"/>
          </a:xfrm>
        </p:spPr>
        <p:txBody>
          <a:bodyPr/>
          <a:lstStyle/>
          <a:p>
            <a:r>
              <a:rPr lang="hu-HU" sz="2400" dirty="0"/>
              <a:t>Vármegyei szakértő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DCBE4A9-A703-5D1E-D6A4-97254E1F540D}"/>
              </a:ext>
            </a:extLst>
          </p:cNvPr>
          <p:cNvSpPr txBox="1"/>
          <p:nvPr/>
        </p:nvSpPr>
        <p:spPr>
          <a:xfrm>
            <a:off x="3996741" y="1983177"/>
            <a:ext cx="3924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200" b="1" dirty="0" err="1"/>
              <a:t>Szöke</a:t>
            </a:r>
            <a:r>
              <a:rPr lang="hu-HU" sz="1200" b="1" dirty="0"/>
              <a:t> Nóra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Vidék- és Térségfejlesztési szakértő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200" dirty="0"/>
              <a:t>Győr-Moson-Sopron vármegye</a:t>
            </a:r>
          </a:p>
        </p:txBody>
      </p:sp>
    </p:spTree>
    <p:extLst>
      <p:ext uri="{BB962C8B-B14F-4D97-AF65-F5344CB8AC3E}">
        <p14:creationId xmlns:p14="http://schemas.microsoft.com/office/powerpoint/2010/main" val="18976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E892A-3B0E-4078-303D-930A6779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745B5C0-3FB3-17FF-AF0E-17C8DDD1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1205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KAP ST II. pillér: Pályázati felhívások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DBF5F0B-97BD-7971-B64A-E07ED303DAD8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3E637846-054B-395B-8CFD-786564FB7666}"/>
              </a:ext>
            </a:extLst>
          </p:cNvPr>
          <p:cNvSpPr txBox="1">
            <a:spLocks/>
          </p:cNvSpPr>
          <p:nvPr/>
        </p:nvSpPr>
        <p:spPr>
          <a:xfrm>
            <a:off x="876000" y="1987278"/>
            <a:ext cx="10849299" cy="40263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dirty="0"/>
              <a:t>A KAP Stratégiai Terv a vidékfejlesztési és közvetlen támogatásokat, valamint az ágazati intézkedéseket egyben foglalja össze, forrása összesen több, mint 5.300 Mrd Ft: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sz="1600" dirty="0"/>
              <a:t>	→ Ebből: a KAP II. pillére, azaz a pályázati felhívás alapú: </a:t>
            </a:r>
            <a:r>
              <a:rPr lang="hu-HU" sz="1600" b="1" dirty="0"/>
              <a:t>2.891 Mrd Ft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dirty="0"/>
              <a:t>Ütemezetten jelennek meg a vidékfejlesztési pályázati felhívások – </a:t>
            </a:r>
            <a:r>
              <a:rPr lang="hu-HU" sz="1600" b="1" dirty="0"/>
              <a:t>több mint 70 tervezett pályázati felhívás: </a:t>
            </a:r>
            <a:r>
              <a:rPr lang="hu-HU" sz="1600" dirty="0"/>
              <a:t>menetrend a </a:t>
            </a:r>
            <a:r>
              <a:rPr lang="hu-HU" sz="1600" dirty="0" err="1"/>
              <a:t>kap.gov.hu</a:t>
            </a:r>
            <a:r>
              <a:rPr lang="hu-HU" sz="1600" dirty="0"/>
              <a:t> honlapon.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dirty="0"/>
              <a:t>Pályázati felhívások előkészítési folyamata: </a:t>
            </a:r>
            <a:r>
              <a:rPr lang="hu-HU" sz="1600" b="1" dirty="0"/>
              <a:t>Pályázat előkészítő munkacsoportok </a:t>
            </a:r>
            <a:r>
              <a:rPr lang="hu-HU" sz="1600" dirty="0"/>
              <a:t>(széles körű részvétel), </a:t>
            </a:r>
            <a:r>
              <a:rPr lang="hu-HU" sz="1600" b="1" dirty="0"/>
              <a:t>nyílt társadalmi egyeztetés </a:t>
            </a:r>
            <a:r>
              <a:rPr lang="hu-HU" sz="1600" dirty="0"/>
              <a:t>(</a:t>
            </a:r>
            <a:r>
              <a:rPr lang="hu-HU" sz="1600" dirty="0" err="1"/>
              <a:t>kap.gov.hu</a:t>
            </a:r>
            <a:r>
              <a:rPr lang="hu-HU" sz="1600" dirty="0"/>
              <a:t>), </a:t>
            </a:r>
            <a:r>
              <a:rPr lang="hu-HU" sz="1600" b="1" dirty="0"/>
              <a:t>MB véleményezés</a:t>
            </a:r>
            <a:r>
              <a:rPr lang="hu-HU" sz="1600" dirty="0"/>
              <a:t>, valamint </a:t>
            </a:r>
            <a:r>
              <a:rPr lang="hu-HU" sz="1600" b="1" dirty="0"/>
              <a:t>teljes körű minőségbiztosítás </a:t>
            </a:r>
            <a:r>
              <a:rPr lang="hu-HU" sz="1600" dirty="0"/>
              <a:t>(jogi és szakmai).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b="1" dirty="0"/>
              <a:t>Eddigi eredmények:</a:t>
            </a:r>
          </a:p>
          <a:p>
            <a:pPr marL="54000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b="1" dirty="0"/>
              <a:t>Több mint 30 megjelent felhívás</a:t>
            </a:r>
            <a:r>
              <a:rPr lang="hu-HU" sz="1600" dirty="0"/>
              <a:t>, több mint </a:t>
            </a:r>
            <a:r>
              <a:rPr lang="hu-HU" sz="1600" b="1" dirty="0"/>
              <a:t>1310 Mrd forint keretösszegben </a:t>
            </a:r>
            <a:r>
              <a:rPr lang="hu-HU" sz="1600" dirty="0"/>
              <a:t>– népszerű kiírások, jelentős érdeklődés (főleg a beruházási felhívásokon, melyek közül 5 kiírást túligénylés miatt le is zárt az IH),</a:t>
            </a:r>
          </a:p>
          <a:p>
            <a:pPr marL="540000" indent="-285750" algn="just">
              <a:spcBef>
                <a:spcPts val="600"/>
              </a:spcBef>
              <a:spcAft>
                <a:spcPts val="600"/>
              </a:spcAft>
            </a:pPr>
            <a:r>
              <a:rPr lang="hu-HU" sz="1600" dirty="0"/>
              <a:t>további felhívások </a:t>
            </a:r>
            <a:r>
              <a:rPr lang="hu-HU" sz="1600" b="1" dirty="0"/>
              <a:t>közeli meghirdetési tervvel.</a:t>
            </a:r>
            <a:endParaRPr lang="hu-HU" sz="1600" dirty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600" b="1" dirty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400" b="1" dirty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0517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7B5A05B-F566-A5BF-7EEC-1305D852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Lezárt beruházási pályázati felhívások eredményei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8D1BC06-312A-C018-77EF-E85F023759D2}"/>
              </a:ext>
            </a:extLst>
          </p:cNvPr>
          <p:cNvSpPr/>
          <p:nvPr/>
        </p:nvSpPr>
        <p:spPr>
          <a:xfrm>
            <a:off x="876000" y="2082280"/>
            <a:ext cx="2330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  <a:t>Legtöbb beruházási pályázatnál jelentős túligényléssel és így </a:t>
            </a:r>
            <a:b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</a:br>
            <a: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  <a:t>a tervezettnél hamarabb zárultak a pályázatok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  <a:t>Különösen nagy igény mutatkozott a nagy projekteket támogató feldolgozóüzemi és állattartótelepi </a:t>
            </a:r>
            <a:b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</a:br>
            <a:r>
              <a:rPr lang="hu-HU" sz="1400" dirty="0">
                <a:solidFill>
                  <a:srgbClr val="404040"/>
                </a:solidFill>
                <a:ea typeface="Verdana" panose="020B0604030504040204" pitchFamily="34" charset="0"/>
              </a:rPr>
              <a:t>pályázatokra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F91BA3-6635-CDBF-2B4E-171F71C8E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714912"/>
              </p:ext>
            </p:extLst>
          </p:nvPr>
        </p:nvGraphicFramePr>
        <p:xfrm>
          <a:off x="3206338" y="1946528"/>
          <a:ext cx="8277101" cy="384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4">
            <a:extLst>
              <a:ext uri="{FF2B5EF4-FFF2-40B4-BE49-F238E27FC236}">
                <a16:creationId xmlns:a16="http://schemas.microsoft.com/office/drawing/2014/main" id="{18632894-E011-67A6-1E75-CC4B9D04E3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32297" y="2235713"/>
            <a:ext cx="339397" cy="288278"/>
            <a:chOff x="210" y="1194"/>
            <a:chExt cx="405" cy="34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A9B4A2C-32E6-1965-1F9A-7C040AF2D3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" y="1194"/>
              <a:ext cx="40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683E1668-834B-8933-777E-BE99C0C71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4"/>
              <a:ext cx="40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7F307B70-5BD2-A3B3-6B12-DF1601E3FA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9920" y="2883062"/>
            <a:ext cx="339397" cy="288278"/>
            <a:chOff x="210" y="1194"/>
            <a:chExt cx="405" cy="344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520DBF3-384F-8CFF-43D0-EB345CCA9A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" y="1194"/>
              <a:ext cx="40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123065CE-6B82-34CC-D83A-E73B33FA4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4"/>
              <a:ext cx="40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252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617D-4BD1-93B5-279F-A47B6434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4DED732-676A-1424-AC4D-B7736AD0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Rövid ellátási láncok fejlesztése 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800" dirty="0">
                <a:latin typeface="+mn-lt"/>
                <a:ea typeface="Verdana" panose="020B0604030504040204" pitchFamily="34" charset="0"/>
              </a:rPr>
              <a:t>KAP-RD49-1-25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EE16291-7D22-2677-5843-7EFBA5C73021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47CC7FE-96B8-87CA-ED53-E02D5060A482}"/>
              </a:ext>
            </a:extLst>
          </p:cNvPr>
          <p:cNvSpPr/>
          <p:nvPr/>
        </p:nvSpPr>
        <p:spPr>
          <a:xfrm>
            <a:off x="816623" y="1444130"/>
            <a:ext cx="10156177" cy="447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1,6 Mrd Ft </a:t>
            </a:r>
          </a:p>
          <a:p>
            <a:pPr algn="just"/>
            <a:r>
              <a:rPr lang="hu-HU" sz="14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A termelők, feldolgozók és a fogyasztók közötti szoros földrajzi és társadalmi kapcsolatok létrehozásával olyan együttműködések kialakítását támogatja, amelyeknek célja biztosítani a termelők számára a méltányos megélhetést, valamint a fogyasztók részére a bizalmon alapuló élelmiszerellátást.</a:t>
            </a:r>
          </a:p>
          <a:p>
            <a:pPr algn="just"/>
            <a:endParaRPr lang="hu-H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Kedvezményezettek köre: konzorcium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, amely </a:t>
            </a:r>
            <a:r>
              <a:rPr lang="hu-HU" sz="14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legalább négy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, egymástól gazdaságilag és jogilag független együttműködő taggal rendelkezik.</a:t>
            </a:r>
          </a:p>
          <a:p>
            <a:pPr algn="just"/>
            <a:endParaRPr lang="hu-HU" sz="1400" b="1" u="sng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sz="14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Cél:</a:t>
            </a:r>
            <a:r>
              <a:rPr lang="hu-HU" sz="1400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1400" b="1" u="sng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közös projekttervre alapozott értékesítési formák kialakítása, működtetése és fejlesztése.</a:t>
            </a:r>
            <a:endParaRPr lang="hu-HU" sz="14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hu-H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b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Támogatás intenzitása: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az együttműködés létrehozása 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100%</a:t>
            </a:r>
            <a:endParaRPr lang="hu-HU" sz="1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tervezéshez szükséges tevékenységek  </a:t>
            </a: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100%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szakmai tanulmányutak, marketing tevékenységek, e-kereskedelemhez szükséges eszközök beszerzése  100% 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saját védjegy kialakítása  100%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 fejlesztések megvalósítása  65% </a:t>
            </a:r>
            <a:r>
              <a:rPr lang="hu-HU" sz="1400" i="1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(új gépjármű max. 8 millió Ft támogatás, infokommunikációs eszközök beszerzése: max. 5 millió Ft támogatás)</a:t>
            </a:r>
          </a:p>
          <a:p>
            <a:endParaRPr lang="hu-HU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A projekt végrehajtására rendelkezésre álló időtartam: </a:t>
            </a:r>
            <a:r>
              <a:rPr lang="hu-HU" sz="1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36 hónap  </a:t>
            </a:r>
          </a:p>
        </p:txBody>
      </p:sp>
    </p:spTree>
    <p:extLst>
      <p:ext uri="{BB962C8B-B14F-4D97-AF65-F5344CB8AC3E}">
        <p14:creationId xmlns:p14="http://schemas.microsoft.com/office/powerpoint/2010/main" val="116104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EEC5-48B5-0C39-0D14-E07C81CB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2576310-DD50-AE0D-CEE5-79FE9AA3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104" y="336303"/>
            <a:ext cx="10440000" cy="866775"/>
          </a:xfrm>
        </p:spPr>
        <p:txBody>
          <a:bodyPr/>
          <a:lstStyle/>
          <a:p>
            <a:r>
              <a:rPr lang="hu-HU" sz="2800" dirty="0">
                <a:latin typeface="+mn-lt"/>
                <a:ea typeface="Verdana" panose="020B0604030504040204" pitchFamily="34" charset="0"/>
              </a:rPr>
              <a:t>Rövid ellátási láncok fejlesztése </a:t>
            </a:r>
            <a:br>
              <a:rPr lang="hu-HU" sz="2800" dirty="0">
                <a:latin typeface="+mn-lt"/>
                <a:ea typeface="Verdana" panose="020B0604030504040204" pitchFamily="34" charset="0"/>
              </a:rPr>
            </a:br>
            <a:r>
              <a:rPr lang="hu-HU" sz="2800" dirty="0">
                <a:latin typeface="+mn-lt"/>
                <a:ea typeface="Verdana" panose="020B0604030504040204" pitchFamily="34" charset="0"/>
              </a:rPr>
              <a:t>KAP-RD49-1-25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DA348E9-0177-E8F0-C156-49040AEDC91F}"/>
              </a:ext>
            </a:extLst>
          </p:cNvPr>
          <p:cNvSpPr txBox="1">
            <a:spLocks/>
          </p:cNvSpPr>
          <p:nvPr/>
        </p:nvSpPr>
        <p:spPr>
          <a:xfrm>
            <a:off x="2693773" y="65904"/>
            <a:ext cx="9947331" cy="1378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4E80101-A65E-C53B-3BE9-7CBFE4D6D511}"/>
              </a:ext>
            </a:extLst>
          </p:cNvPr>
          <p:cNvSpPr/>
          <p:nvPr/>
        </p:nvSpPr>
        <p:spPr>
          <a:xfrm>
            <a:off x="816623" y="1444130"/>
            <a:ext cx="10156177" cy="495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Igényelhető támogatási összeg: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legfeljebb 70 millió 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Várhatóan támogatott műveletek száma: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20-30 db</a:t>
            </a:r>
            <a:endParaRPr lang="hu-HU" sz="1400" b="1" dirty="0">
              <a:solidFill>
                <a:prstClr val="black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b="1" dirty="0">
              <a:solidFill>
                <a:prstClr val="black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Benyújtási határidők: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1. Benyújtási szakasz: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2025. május 14-27.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2. Benyújtási szakasz: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2025. május 28 – június 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3. Benyújtási szakasz: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2026. január 14-27.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4. Benyújtási szakasz: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2026. január 28 – február 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dirty="0">
              <a:solidFill>
                <a:prstClr val="black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Benyújtás módja: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kizárólag elektronikus úton.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Részletes leírások: </a:t>
            </a:r>
            <a:r>
              <a:rPr lang="hu-HU" sz="140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„Felhasználói kézikönyv az elektronikus felület használatához és e-kérelem benyújtásához” c. dokumentumban</a:t>
            </a:r>
            <a:endParaRPr lang="hu-HU" sz="1400" b="1" dirty="0">
              <a:solidFill>
                <a:prstClr val="black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b="1" dirty="0">
              <a:solidFill>
                <a:prstClr val="black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400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9D9DE4-7B73-9E1F-EB0B-39A1ED618782}"/>
              </a:ext>
            </a:extLst>
          </p:cNvPr>
          <p:cNvSpPr txBox="1"/>
          <p:nvPr/>
        </p:nvSpPr>
        <p:spPr>
          <a:xfrm>
            <a:off x="4370119" y="1638795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192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VTE színpaletta">
      <a:dk1>
        <a:srgbClr val="404040"/>
      </a:dk1>
      <a:lt1>
        <a:sysClr val="window" lastClr="FFFFFF"/>
      </a:lt1>
      <a:dk2>
        <a:srgbClr val="FFC000"/>
      </a:dk2>
      <a:lt2>
        <a:srgbClr val="FFF4E2"/>
      </a:lt2>
      <a:accent1>
        <a:srgbClr val="FFAA15"/>
      </a:accent1>
      <a:accent2>
        <a:srgbClr val="FFEAC6"/>
      </a:accent2>
      <a:accent3>
        <a:srgbClr val="FFE0A9"/>
      </a:accent3>
      <a:accent4>
        <a:srgbClr val="FFF4E2"/>
      </a:accent4>
      <a:accent5>
        <a:srgbClr val="B87500"/>
      </a:accent5>
      <a:accent6>
        <a:srgbClr val="FFC965"/>
      </a:accent6>
      <a:hlink>
        <a:srgbClr val="404040"/>
      </a:hlink>
      <a:folHlink>
        <a:srgbClr val="FFEDCC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ctr">
        <a:noAutofit/>
      </a:bodyPr>
      <a:lstStyle>
        <a:defPPr marL="0" algn="l">
          <a:lnSpc>
            <a:spcPct val="100000"/>
          </a:lnSpc>
          <a:spcBef>
            <a:spcPts val="0"/>
          </a:spcBef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3223</Words>
  <Application>Microsoft Macintosh PowerPoint</Application>
  <PresentationFormat>Szélesvásznú</PresentationFormat>
  <Paragraphs>388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Times New Roman</vt:lpstr>
      <vt:lpstr>Verdana</vt:lpstr>
      <vt:lpstr>Office-téma</vt:lpstr>
      <vt:lpstr>Tudásmegosztó fórum a KAP-hálózat VTE ágáról</vt:lpstr>
      <vt:lpstr>Az új Nemzeti KAP-hálózat  és támogató egységei</vt:lpstr>
      <vt:lpstr>A VTE 9 fő feladatköre</vt:lpstr>
      <vt:lpstr>A VTE 9 fő feladatköre</vt:lpstr>
      <vt:lpstr>Vármegyei szakértő</vt:lpstr>
      <vt:lpstr>KAP ST II. pillér: Pályázati felhívások</vt:lpstr>
      <vt:lpstr>Lezárt beruházási pályázati felhívások eredményei</vt:lpstr>
      <vt:lpstr>Rövid ellátási láncok fejlesztése  KAP-RD49-1-25</vt:lpstr>
      <vt:lpstr>Rövid ellátási láncok fejlesztése  KAP-RD49-1-25</vt:lpstr>
      <vt:lpstr>Rövid ellátási láncok fejlesztése  KAP-RD49-1-25</vt:lpstr>
      <vt:lpstr>Rövid ellátási láncok fejlesztése  KAP-RD49-1-25</vt:lpstr>
      <vt:lpstr>Rövid ellátási láncok fejlesztése  KAP-RD49-1-25</vt:lpstr>
      <vt:lpstr>Öntözésfejlesztés támogatása KAP-RD12-RD01c-1-24 és KAP-RD12-RD02c-1-24</vt:lpstr>
      <vt:lpstr>Mezőgazdasági kisüzemek beruházási támogatása - KAP-RD09a-1-24</vt:lpstr>
      <vt:lpstr>Önállóan támogatható tevékenységek</vt:lpstr>
      <vt:lpstr>Önállóan támogatható tevékenységek</vt:lpstr>
      <vt:lpstr>Standard Termelési Érték (STÉ) előzetes megállapítása</vt:lpstr>
      <vt:lpstr>Kertészeti üzemek technológiai fejlesztésének támogatása - KAP-RD01a-1-25</vt:lpstr>
      <vt:lpstr>Önállóan támogatható tevékenységek</vt:lpstr>
      <vt:lpstr>Önállóan támogatható tevékenységek</vt:lpstr>
      <vt:lpstr>Díszkertészeti ágazat kisvállalkozásainak támogatása - KAP-RD09b-1-24</vt:lpstr>
      <vt:lpstr>Terményszárítás, tisztítás, tárolás támogatása - KAP-RD01a-RD01c-1-25 és KAP-RD01a-RD01c-2-25</vt:lpstr>
      <vt:lpstr>Társadalmi vállalkozások  fejlesztésének támogatása - KAP-RD50-1-24</vt:lpstr>
      <vt:lpstr>Fiatal mezőgazdasági termelők elindulásának és beruházásainak támogatása (tervezet)</vt:lpstr>
      <vt:lpstr>További, szakmai kidolgozás alatt álló, megjelenéshez közelítő felhívások</vt:lpstr>
      <vt:lpstr>www.kap.gov.hu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Dolor sit amet Lorem Ipsum</dc:title>
  <dc:creator>Boda Anna</dc:creator>
  <cp:lastModifiedBy>Szöke Nóra</cp:lastModifiedBy>
  <cp:revision>32</cp:revision>
  <dcterms:created xsi:type="dcterms:W3CDTF">2024-10-03T10:20:29Z</dcterms:created>
  <dcterms:modified xsi:type="dcterms:W3CDTF">2025-04-08T07:54:07Z</dcterms:modified>
</cp:coreProperties>
</file>